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25203150" cy="36004500"/>
  <p:notesSz cx="6669088" cy="9928225"/>
  <p:defaultTextStyle>
    <a:defPPr>
      <a:defRPr lang="de-DE"/>
    </a:defPPr>
    <a:lvl1pPr marL="0" algn="l" defTabSz="34968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1pPr>
    <a:lvl2pPr marL="1748440" algn="l" defTabSz="34968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2pPr>
    <a:lvl3pPr marL="3496880" algn="l" defTabSz="34968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3pPr>
    <a:lvl4pPr marL="5245320" algn="l" defTabSz="34968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4pPr>
    <a:lvl5pPr marL="6993762" algn="l" defTabSz="34968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5pPr>
    <a:lvl6pPr marL="8742202" algn="l" defTabSz="34968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6pPr>
    <a:lvl7pPr marL="10490642" algn="l" defTabSz="34968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7pPr>
    <a:lvl8pPr marL="12239082" algn="l" defTabSz="34968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8pPr>
    <a:lvl9pPr marL="13987522" algn="l" defTabSz="34968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0">
          <p15:clr>
            <a:srgbClr val="A4A3A4"/>
          </p15:clr>
        </p15:guide>
        <p15:guide id="2" pos="793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01" userDrawn="1">
          <p15:clr>
            <a:srgbClr val="A4A3A4"/>
          </p15:clr>
        </p15:guide>
        <p15:guide id="3" orient="horz" pos="312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drea Zoyke" initials="AZ" lastIdx="3" clrIdx="0"/>
  <p:cmAuthor id="1" name="Janine" initials="J" lastIdx="1" clrIdx="1"/>
  <p:cmAuthor id="2" name="Meike Claus" initials="MC" lastIdx="3" clrIdx="2">
    <p:extLst/>
  </p:cmAuthor>
  <p:cmAuthor id="3" name="Eva" initials="E" lastIdx="5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6733"/>
    <a:srgbClr val="001746"/>
    <a:srgbClr val="E61E67"/>
    <a:srgbClr val="FFFFFF"/>
    <a:srgbClr val="CEC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 autoAdjust="0"/>
    <p:restoredTop sz="97681" autoAdjust="0"/>
  </p:normalViewPr>
  <p:slideViewPr>
    <p:cSldViewPr>
      <p:cViewPr>
        <p:scale>
          <a:sx n="25" d="100"/>
          <a:sy n="25" d="100"/>
        </p:scale>
        <p:origin x="2808" y="24"/>
      </p:cViewPr>
      <p:guideLst>
        <p:guide orient="horz" pos="11340"/>
        <p:guide pos="793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57" d="100"/>
          <a:sy n="57" d="100"/>
        </p:scale>
        <p:origin x="3021" y="48"/>
      </p:cViewPr>
      <p:guideLst>
        <p:guide orient="horz" pos="3110"/>
        <p:guide pos="2101"/>
        <p:guide orient="horz"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D416BC-379D-4141-BE88-F699B1D468FB}" type="datetimeFigureOut">
              <a:rPr lang="de-DE" smtClean="0"/>
              <a:t>07.01.2021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A0900D-83F1-481B-9EA4-68A76AE36B4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50892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9938" cy="496411"/>
          </a:xfrm>
          <a:prstGeom prst="rect">
            <a:avLst/>
          </a:prstGeom>
        </p:spPr>
        <p:txBody>
          <a:bodyPr vert="horz" lIns="90818" tIns="45409" rIns="90818" bIns="45409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7608" y="1"/>
            <a:ext cx="2889938" cy="496411"/>
          </a:xfrm>
          <a:prstGeom prst="rect">
            <a:avLst/>
          </a:prstGeom>
        </p:spPr>
        <p:txBody>
          <a:bodyPr vert="horz" lIns="90818" tIns="45409" rIns="90818" bIns="45409" rtlCol="0"/>
          <a:lstStyle>
            <a:lvl1pPr algn="r">
              <a:defRPr sz="1200"/>
            </a:lvl1pPr>
          </a:lstStyle>
          <a:p>
            <a:fld id="{1E8AB6C0-3371-4C8E-98DA-EF797D68BB92}" type="datetimeFigureOut">
              <a:rPr lang="de-DE" smtClean="0"/>
              <a:pPr/>
              <a:t>07.01.2021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032000" y="744538"/>
            <a:ext cx="260508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18" tIns="45409" rIns="90818" bIns="45409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0818" tIns="45409" rIns="90818" bIns="45409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889938" cy="496411"/>
          </a:xfrm>
          <a:prstGeom prst="rect">
            <a:avLst/>
          </a:prstGeom>
        </p:spPr>
        <p:txBody>
          <a:bodyPr vert="horz" lIns="90818" tIns="45409" rIns="90818" bIns="45409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7608" y="9430091"/>
            <a:ext cx="2889938" cy="496411"/>
          </a:xfrm>
          <a:prstGeom prst="rect">
            <a:avLst/>
          </a:prstGeom>
        </p:spPr>
        <p:txBody>
          <a:bodyPr vert="horz" lIns="90818" tIns="45409" rIns="90818" bIns="45409" rtlCol="0" anchor="b"/>
          <a:lstStyle>
            <a:lvl1pPr algn="r">
              <a:defRPr sz="1200"/>
            </a:lvl1pPr>
          </a:lstStyle>
          <a:p>
            <a:fld id="{1B24453D-08CF-4ED4-9F26-2E43B737115A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18629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496880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1pPr>
    <a:lvl2pPr marL="1748440" algn="l" defTabSz="3496880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2pPr>
    <a:lvl3pPr marL="3496880" algn="l" defTabSz="3496880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3pPr>
    <a:lvl4pPr marL="5245320" algn="l" defTabSz="3496880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4pPr>
    <a:lvl5pPr marL="6993762" algn="l" defTabSz="3496880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5pPr>
    <a:lvl6pPr marL="8742202" algn="l" defTabSz="3496880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6pPr>
    <a:lvl7pPr marL="10490642" algn="l" defTabSz="3496880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7pPr>
    <a:lvl8pPr marL="12239082" algn="l" defTabSz="3496880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8pPr>
    <a:lvl9pPr marL="13987522" algn="l" defTabSz="3496880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4453D-08CF-4ED4-9F26-2E43B737115A}" type="slidenum">
              <a:rPr lang="de-DE" smtClean="0"/>
              <a:pPr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04152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überschrift">
    <p:bg>
      <p:bgPr>
        <a:solidFill>
          <a:srgbClr val="001746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 userDrawn="1"/>
        </p:nvSpPr>
        <p:spPr>
          <a:xfrm>
            <a:off x="7344991" y="33889431"/>
            <a:ext cx="17425936" cy="1872208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17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4" name="Titelplatzhalter 21"/>
          <p:cNvSpPr txBox="1">
            <a:spLocks/>
          </p:cNvSpPr>
          <p:nvPr userDrawn="1"/>
        </p:nvSpPr>
        <p:spPr>
          <a:xfrm>
            <a:off x="1008287" y="648322"/>
            <a:ext cx="23330592" cy="3240360"/>
          </a:xfrm>
          <a:prstGeom prst="roundRect">
            <a:avLst/>
          </a:prstGeom>
          <a:solidFill>
            <a:srgbClr val="001746"/>
          </a:solidFill>
          <a:ln w="127000">
            <a:solidFill>
              <a:srgbClr val="FFFF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349729" tIns="174865" rIns="349729" bIns="174865" anchor="t">
            <a:noAutofit/>
          </a:bodyPr>
          <a:lstStyle/>
          <a:p>
            <a:pPr marL="0" marR="0" lvl="0" indent="0" algn="ctr" defTabSz="108319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400" b="1" i="0" u="none" strike="noStrike" kern="1200" cap="none" spc="-383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1" name="Titel 40"/>
          <p:cNvSpPr>
            <a:spLocks noGrp="1"/>
          </p:cNvSpPr>
          <p:nvPr>
            <p:ph type="title"/>
          </p:nvPr>
        </p:nvSpPr>
        <p:spPr>
          <a:xfrm>
            <a:off x="1152303" y="648322"/>
            <a:ext cx="22970552" cy="3240360"/>
          </a:xfrm>
          <a:prstGeom prst="rect">
            <a:avLst/>
          </a:prstGeom>
        </p:spPr>
        <p:txBody>
          <a:bodyPr lIns="108320" tIns="54160" rIns="108320" bIns="54160" anchor="ctr"/>
          <a:lstStyle>
            <a:lvl1pPr algn="l">
              <a:defRPr sz="66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pic>
        <p:nvPicPr>
          <p:cNvPr id="10" name="Grafik 9" descr="C:\Users\Yi Li\AppData\Local\Temp\notesC9812B\~3542819.png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93650" y="34201740"/>
            <a:ext cx="2952328" cy="1442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Grafik 11" descr="UPB_Standar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561015" y="34202293"/>
            <a:ext cx="4757598" cy="1246484"/>
          </a:xfrm>
          <a:prstGeom prst="rect">
            <a:avLst/>
          </a:prstGeom>
        </p:spPr>
      </p:pic>
      <p:pic>
        <p:nvPicPr>
          <p:cNvPr id="9" name="Bild 22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3141196" y="34453010"/>
            <a:ext cx="4571485" cy="939929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35264" y="34132042"/>
            <a:ext cx="1512168" cy="151216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bschnittsüberschrift">
    <p:bg>
      <p:bgPr>
        <a:solidFill>
          <a:srgbClr val="001746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 userDrawn="1"/>
        </p:nvSpPr>
        <p:spPr>
          <a:xfrm>
            <a:off x="7344991" y="33889431"/>
            <a:ext cx="17425936" cy="1872208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17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4" name="Titelplatzhalter 21"/>
          <p:cNvSpPr txBox="1">
            <a:spLocks/>
          </p:cNvSpPr>
          <p:nvPr userDrawn="1"/>
        </p:nvSpPr>
        <p:spPr>
          <a:xfrm>
            <a:off x="1008287" y="648322"/>
            <a:ext cx="23330592" cy="3240360"/>
          </a:xfrm>
          <a:prstGeom prst="roundRect">
            <a:avLst/>
          </a:prstGeom>
          <a:solidFill>
            <a:srgbClr val="001746"/>
          </a:solidFill>
          <a:ln w="127000">
            <a:solidFill>
              <a:srgbClr val="FFFF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349729" tIns="174865" rIns="349729" bIns="174865" anchor="t">
            <a:noAutofit/>
          </a:bodyPr>
          <a:lstStyle/>
          <a:p>
            <a:pPr marL="0" marR="0" lvl="0" indent="0" algn="ctr" defTabSz="108319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400" b="1" i="0" u="none" strike="noStrike" kern="1200" cap="none" spc="-383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1" name="Titel 40"/>
          <p:cNvSpPr>
            <a:spLocks noGrp="1"/>
          </p:cNvSpPr>
          <p:nvPr>
            <p:ph type="title"/>
          </p:nvPr>
        </p:nvSpPr>
        <p:spPr>
          <a:xfrm>
            <a:off x="1152303" y="648322"/>
            <a:ext cx="22970552" cy="3240360"/>
          </a:xfrm>
          <a:prstGeom prst="rect">
            <a:avLst/>
          </a:prstGeom>
        </p:spPr>
        <p:txBody>
          <a:bodyPr lIns="108320" tIns="54160" rIns="108320" bIns="54160" anchor="ctr"/>
          <a:lstStyle>
            <a:lvl1pPr algn="l">
              <a:defRPr sz="66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pic>
        <p:nvPicPr>
          <p:cNvPr id="10" name="Grafik 9" descr="C:\Users\Yi Li\AppData\Local\Temp\notesC9812B\~3542819.png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93650" y="34201740"/>
            <a:ext cx="2952328" cy="1442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Grafik 11" descr="UPB_Standar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561015" y="34202293"/>
            <a:ext cx="4757598" cy="1246484"/>
          </a:xfrm>
          <a:prstGeom prst="rect">
            <a:avLst/>
          </a:prstGeom>
        </p:spPr>
      </p:pic>
      <p:pic>
        <p:nvPicPr>
          <p:cNvPr id="13" name="Bild 22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3141196" y="34453010"/>
            <a:ext cx="4571485" cy="939929"/>
          </a:xfrm>
          <a:prstGeom prst="rect">
            <a:avLst/>
          </a:prstGeom>
        </p:spPr>
      </p:pic>
      <p:sp>
        <p:nvSpPr>
          <p:cNvPr id="9" name="Abgerundetes Rechteck 19">
            <a:extLst>
              <a:ext uri="{FF2B5EF4-FFF2-40B4-BE49-F238E27FC236}">
                <a16:creationId xmlns:a16="http://schemas.microsoft.com/office/drawing/2014/main" id="{D78992C0-3B7E-4334-8483-C8AD5FE66BB0}"/>
              </a:ext>
            </a:extLst>
          </p:cNvPr>
          <p:cNvSpPr/>
          <p:nvPr userDrawn="1"/>
        </p:nvSpPr>
        <p:spPr>
          <a:xfrm>
            <a:off x="20727153" y="1045537"/>
            <a:ext cx="3322929" cy="255998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4" name="Grafik 83">
            <a:extLst>
              <a:ext uri="{FF2B5EF4-FFF2-40B4-BE49-F238E27FC236}">
                <a16:creationId xmlns:a16="http://schemas.microsoft.com/office/drawing/2014/main" id="{A0D42253-A2D6-4907-B4AF-BBE0ACE571D8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0984287" y="1027603"/>
            <a:ext cx="2808660" cy="2417330"/>
          </a:xfrm>
          <a:prstGeom prst="rect">
            <a:avLst/>
          </a:prstGeom>
        </p:spPr>
      </p:pic>
      <p:pic>
        <p:nvPicPr>
          <p:cNvPr id="85" name="Grafik 84">
            <a:extLst>
              <a:ext uri="{FF2B5EF4-FFF2-40B4-BE49-F238E27FC236}">
                <a16:creationId xmlns:a16="http://schemas.microsoft.com/office/drawing/2014/main" id="{1E3B5EF7-22D7-4A14-9788-AC94B1B311D4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8692911" y="34132042"/>
            <a:ext cx="1829544" cy="1574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607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 descr="Unbenannt-1.wmf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 rot="5400000">
            <a:off x="-1127901" y="9689814"/>
            <a:ext cx="27399761" cy="20800706"/>
          </a:xfrm>
          <a:prstGeom prst="rect">
            <a:avLst/>
          </a:prstGeom>
        </p:spPr>
      </p:pic>
      <p:sp>
        <p:nvSpPr>
          <p:cNvPr id="12" name="Inhaltsplatzhalter 46"/>
          <p:cNvSpPr txBox="1">
            <a:spLocks/>
          </p:cNvSpPr>
          <p:nvPr userDrawn="1"/>
        </p:nvSpPr>
        <p:spPr>
          <a:xfrm>
            <a:off x="936279" y="4608762"/>
            <a:ext cx="23474608" cy="30315367"/>
          </a:xfrm>
          <a:prstGeom prst="roundRect">
            <a:avLst>
              <a:gd name="adj" fmla="val 3143"/>
            </a:avLst>
          </a:prstGeom>
          <a:solidFill>
            <a:srgbClr val="FFFFFF">
              <a:alpha val="90980"/>
            </a:srgbClr>
          </a:solidFill>
        </p:spPr>
        <p:txBody>
          <a:bodyPr lIns="108320" tIns="54160" rIns="108320" bIns="54160"/>
          <a:lstStyle>
            <a:lvl1pPr>
              <a:defRPr>
                <a:solidFill>
                  <a:srgbClr val="001746"/>
                </a:solidFill>
              </a:defRPr>
            </a:lvl1pPr>
            <a:lvl2pPr>
              <a:defRPr>
                <a:solidFill>
                  <a:srgbClr val="001746"/>
                </a:solidFill>
              </a:defRPr>
            </a:lvl2pPr>
            <a:lvl3pPr>
              <a:defRPr>
                <a:solidFill>
                  <a:srgbClr val="001746"/>
                </a:solidFill>
              </a:defRPr>
            </a:lvl3pPr>
          </a:lstStyle>
          <a:p>
            <a:pPr marL="1573785" marR="0" lvl="0" indent="-1311487" algn="l" defTabSz="1083198" rtl="0" eaLnBrk="1" fontAlgn="auto" latinLnBrk="0" hangingPunct="1">
              <a:lnSpc>
                <a:spcPct val="100000"/>
              </a:lnSpc>
              <a:spcBef>
                <a:spcPts val="2677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endParaRPr kumimoji="0" lang="de-DE" sz="4300" b="0" i="0" u="none" strike="noStrike" kern="1200" cap="none" spc="0" normalizeH="0" baseline="0" noProof="0" dirty="0">
              <a:ln>
                <a:noFill/>
              </a:ln>
              <a:solidFill>
                <a:srgbClr val="00174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Grafik 3" descr="visitenkarte.pn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-770387" y="30658843"/>
            <a:ext cx="7971362" cy="498044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/>
  <p:txStyles>
    <p:titleStyle>
      <a:lvl1pPr algn="ctr" rtl="0" eaLnBrk="1" latinLnBrk="0" hangingPunct="1">
        <a:spcBef>
          <a:spcPct val="0"/>
        </a:spcBef>
        <a:buNone/>
        <a:defRPr kumimoji="0" sz="10400" b="1" kern="1200" spc="-383" baseline="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1573785" indent="-1311487" algn="l" rtl="0" eaLnBrk="1" latinLnBrk="0" hangingPunct="1">
        <a:spcBef>
          <a:spcPts val="2677"/>
        </a:spcBef>
        <a:buClr>
          <a:schemeClr val="tx2"/>
        </a:buClr>
        <a:buSzPct val="95000"/>
        <a:buFont typeface="Wingdings"/>
        <a:buChar char=""/>
        <a:defRPr kumimoji="0" sz="7800" kern="1200">
          <a:solidFill>
            <a:schemeClr val="tx1"/>
          </a:solidFill>
          <a:latin typeface="+mn-lt"/>
          <a:ea typeface="+mn-ea"/>
          <a:cs typeface="+mn-cs"/>
        </a:defRPr>
      </a:lvl1pPr>
      <a:lvl2pPr marL="2832815" indent="-1092906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5700" kern="1200">
          <a:solidFill>
            <a:schemeClr val="tx1"/>
          </a:solidFill>
          <a:latin typeface="+mn-lt"/>
          <a:ea typeface="+mn-ea"/>
          <a:cs typeface="+mn-cs"/>
        </a:defRPr>
      </a:lvl2pPr>
      <a:lvl3pPr marL="3812057" indent="-874325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4826275" indent="-874325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8400" kern="1200">
          <a:solidFill>
            <a:schemeClr val="tx1"/>
          </a:solidFill>
          <a:latin typeface="+mn-lt"/>
          <a:ea typeface="+mn-ea"/>
          <a:cs typeface="+mn-cs"/>
        </a:defRPr>
      </a:lvl4pPr>
      <a:lvl5pPr marL="5665627" indent="-80438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6539952" indent="-80438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7274386" indent="-69946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6000" kern="1200">
          <a:solidFill>
            <a:schemeClr val="tx1"/>
          </a:solidFill>
          <a:latin typeface="+mn-lt"/>
          <a:ea typeface="+mn-ea"/>
          <a:cs typeface="+mn-cs"/>
        </a:defRPr>
      </a:lvl7pPr>
      <a:lvl8pPr marL="8008818" indent="-69946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6000" kern="1200">
          <a:solidFill>
            <a:schemeClr val="tx1"/>
          </a:solidFill>
          <a:latin typeface="+mn-lt"/>
          <a:ea typeface="+mn-ea"/>
          <a:cs typeface="+mn-cs"/>
        </a:defRPr>
      </a:lvl8pPr>
      <a:lvl9pPr marL="8743251" indent="-69946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6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174865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34973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524595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69946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874325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1049190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224055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1398920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Abgerundetes Rechteck 26"/>
          <p:cNvSpPr/>
          <p:nvPr/>
        </p:nvSpPr>
        <p:spPr>
          <a:xfrm>
            <a:off x="12961615" y="5004228"/>
            <a:ext cx="11161240" cy="5653206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75000"/>
                  <a:tint val="66000"/>
                  <a:satMod val="160000"/>
                </a:schemeClr>
              </a:gs>
              <a:gs pos="50000">
                <a:schemeClr val="accent2">
                  <a:lumMod val="75000"/>
                  <a:tint val="44500"/>
                  <a:satMod val="160000"/>
                </a:schemeClr>
              </a:gs>
              <a:gs pos="100000">
                <a:schemeClr val="accent2">
                  <a:lumMod val="75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solidFill>
              <a:srgbClr val="00206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3600" b="1" dirty="0" smtClean="0">
                <a:solidFill>
                  <a:srgbClr val="002060"/>
                </a:solidFill>
              </a:rPr>
              <a:t>Gry </a:t>
            </a:r>
            <a:r>
              <a:rPr lang="en-GB" sz="3600" b="1" dirty="0" err="1" smtClean="0">
                <a:solidFill>
                  <a:srgbClr val="002060"/>
                </a:solidFill>
              </a:rPr>
              <a:t>Poważne</a:t>
            </a:r>
            <a:endParaRPr lang="en-GB" sz="3600" b="1" dirty="0">
              <a:solidFill>
                <a:srgbClr val="002060"/>
              </a:solidFill>
            </a:endParaRPr>
          </a:p>
          <a:p>
            <a:endParaRPr lang="en-GB" sz="1000" b="1" dirty="0"/>
          </a:p>
          <a:p>
            <a:pPr algn="just"/>
            <a:r>
              <a:rPr lang="pl-PL" sz="3000" dirty="0" smtClean="0">
                <a:solidFill>
                  <a:srgbClr val="001746"/>
                </a:solidFill>
              </a:rPr>
              <a:t>„</a:t>
            </a:r>
            <a:r>
              <a:rPr lang="pl-PL" sz="3000" dirty="0">
                <a:solidFill>
                  <a:srgbClr val="001746"/>
                </a:solidFill>
              </a:rPr>
              <a:t>Gry przeznaczone także do nauki. Termin ten jest zwykle używany w odniesieniu do gier wideo lub gier elektronicznych, ale można go też zastosować do starych, dobrych gier planszowych lub karcianych. Jeśli kiedykolwiek grałeś w grę umysłową lub w realistyczną grę symulacyjną, to grałeś właśnie w </a:t>
            </a:r>
            <a:r>
              <a:rPr lang="pl-PL" sz="3000" dirty="0" smtClean="0">
                <a:solidFill>
                  <a:srgbClr val="001746"/>
                </a:solidFill>
              </a:rPr>
              <a:t>grę poważną! </a:t>
            </a:r>
            <a:r>
              <a:rPr lang="pl-PL" sz="3000" dirty="0">
                <a:solidFill>
                  <a:srgbClr val="001746"/>
                </a:solidFill>
              </a:rPr>
              <a:t>Ale zwrot „poważna” nie oznacza tutaj braku zabawy, ponieważ najbardziej efektywne </a:t>
            </a:r>
            <a:r>
              <a:rPr lang="pl-PL" sz="3000" dirty="0" smtClean="0">
                <a:solidFill>
                  <a:srgbClr val="001746"/>
                </a:solidFill>
              </a:rPr>
              <a:t>gry poważne </a:t>
            </a:r>
            <a:r>
              <a:rPr lang="pl-PL" sz="3000" dirty="0">
                <a:solidFill>
                  <a:srgbClr val="001746"/>
                </a:solidFill>
              </a:rPr>
              <a:t>są tak samo przyjemne, jak każda inna gra, w którą ludzie graliby w swoim wolnym czasie </a:t>
            </a:r>
            <a:r>
              <a:rPr lang="pl-PL" sz="3000" dirty="0" smtClean="0">
                <a:solidFill>
                  <a:srgbClr val="001746"/>
                </a:solidFill>
              </a:rPr>
              <a:t>”.</a:t>
            </a:r>
            <a:endParaRPr lang="en-GB" sz="3000" dirty="0">
              <a:solidFill>
                <a:srgbClr val="001746"/>
              </a:solidFill>
            </a:endParaRPr>
          </a:p>
        </p:txBody>
      </p:sp>
      <p:sp>
        <p:nvSpPr>
          <p:cNvPr id="8" name="Fußzeilenplatzhalter 2"/>
          <p:cNvSpPr txBox="1">
            <a:spLocks/>
          </p:cNvSpPr>
          <p:nvPr/>
        </p:nvSpPr>
        <p:spPr>
          <a:xfrm>
            <a:off x="2592463" y="32102884"/>
            <a:ext cx="4722825" cy="2378420"/>
          </a:xfrm>
          <a:prstGeom prst="rect">
            <a:avLst/>
          </a:prstGeom>
        </p:spPr>
        <p:txBody>
          <a:bodyPr vert="horz" lIns="349729" tIns="174865" rIns="349729" bIns="174865" anchor="t" anchorCtr="0"/>
          <a:lstStyle>
            <a:defPPr>
              <a:defRPr lang="de-DE"/>
            </a:defPPr>
            <a:lvl1pPr marL="0" algn="r" defTabSz="3496880" rtl="0" eaLnBrk="1" latinLnBrk="0" hangingPunct="1">
              <a:defRPr kumimoji="0" sz="2800" kern="1200">
                <a:solidFill>
                  <a:srgbClr val="001746"/>
                </a:solidFill>
                <a:latin typeface="+mn-lt"/>
                <a:ea typeface="+mn-ea"/>
                <a:cs typeface="+mn-cs"/>
              </a:defRPr>
            </a:lvl1pPr>
            <a:lvl2pPr marL="1748440" algn="l" defTabSz="3496880" rtl="0" eaLnBrk="1" latinLnBrk="0" hangingPunct="1">
              <a:defRPr sz="6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96880" algn="l" defTabSz="3496880" rtl="0" eaLnBrk="1" latinLnBrk="0" hangingPunct="1">
              <a:defRPr sz="6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45320" algn="l" defTabSz="3496880" rtl="0" eaLnBrk="1" latinLnBrk="0" hangingPunct="1">
              <a:defRPr sz="6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993762" algn="l" defTabSz="3496880" rtl="0" eaLnBrk="1" latinLnBrk="0" hangingPunct="1">
              <a:defRPr sz="6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742202" algn="l" defTabSz="3496880" rtl="0" eaLnBrk="1" latinLnBrk="0" hangingPunct="1">
              <a:defRPr sz="6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490642" algn="l" defTabSz="3496880" rtl="0" eaLnBrk="1" latinLnBrk="0" hangingPunct="1">
              <a:defRPr sz="6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239082" algn="l" defTabSz="3496880" rtl="0" eaLnBrk="1" latinLnBrk="0" hangingPunct="1">
              <a:defRPr sz="6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87522" algn="l" defTabSz="3496880" rtl="0" eaLnBrk="1" latinLnBrk="0" hangingPunct="1">
              <a:defRPr sz="6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b="1" dirty="0" smtClean="0"/>
              <a:t>Przewodniczący</a:t>
            </a:r>
            <a:r>
              <a:rPr lang="de-DE" b="1" dirty="0"/>
              <a:t/>
            </a:r>
            <a:br>
              <a:rPr lang="de-DE" b="1" dirty="0"/>
            </a:br>
            <a:r>
              <a:rPr lang="de-DE" b="1" dirty="0"/>
              <a:t>Business and Human Resource Education II</a:t>
            </a:r>
          </a:p>
          <a:p>
            <a:r>
              <a:rPr lang="de-DE" b="1" dirty="0"/>
              <a:t>Prof. Dr. Marc Beutner</a:t>
            </a:r>
          </a:p>
          <a:p>
            <a:endParaRPr lang="de-DE" dirty="0"/>
          </a:p>
        </p:txBody>
      </p: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3BBBE7DD-8620-418B-81B2-21BA04E4FF6C}"/>
              </a:ext>
            </a:extLst>
          </p:cNvPr>
          <p:cNvGrpSpPr/>
          <p:nvPr/>
        </p:nvGrpSpPr>
        <p:grpSpPr>
          <a:xfrm>
            <a:off x="7315288" y="30910709"/>
            <a:ext cx="17051911" cy="1600438"/>
            <a:chOff x="7286968" y="31851483"/>
            <a:chExt cx="17051911" cy="1600438"/>
          </a:xfrm>
        </p:grpSpPr>
        <p:sp>
          <p:nvSpPr>
            <p:cNvPr id="9" name="Textfeld 8"/>
            <p:cNvSpPr txBox="1"/>
            <p:nvPr/>
          </p:nvSpPr>
          <p:spPr>
            <a:xfrm>
              <a:off x="7286968" y="31851483"/>
              <a:ext cx="16771389" cy="1600438"/>
            </a:xfrm>
            <a:prstGeom prst="roundRect">
              <a:avLst/>
            </a:prstGeom>
            <a:solidFill>
              <a:srgbClr val="E61E67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endParaRPr lang="de-DE" sz="1000" dirty="0">
                <a:solidFill>
                  <a:srgbClr val="FFFFFF"/>
                </a:solidFill>
              </a:endParaRPr>
            </a:p>
            <a:p>
              <a:pPr algn="ctr"/>
              <a:r>
                <a:rPr lang="de-DE" sz="3600" dirty="0" smtClean="0">
                  <a:solidFill>
                    <a:srgbClr val="FFFFFF"/>
                  </a:solidFill>
                </a:rPr>
                <a:t>Info: </a:t>
              </a:r>
              <a:r>
                <a:rPr lang="de-DE" sz="3600" dirty="0">
                  <a:solidFill>
                    <a:srgbClr val="FFFFFF"/>
                  </a:solidFill>
                </a:rPr>
                <a:t>http://eduproject.eu/ideal-game, </a:t>
              </a:r>
            </a:p>
            <a:p>
              <a:pPr algn="ctr"/>
              <a:r>
                <a:rPr lang="pl-PL" sz="3200" dirty="0" smtClean="0">
                  <a:solidFill>
                    <a:srgbClr val="FFFFFF"/>
                  </a:solidFill>
                </a:rPr>
                <a:t>Numer Projektu:</a:t>
              </a:r>
              <a:r>
                <a:rPr lang="en-GB" sz="3200" dirty="0" smtClean="0">
                  <a:solidFill>
                    <a:srgbClr val="FFFFFF"/>
                  </a:solidFill>
                </a:rPr>
                <a:t> </a:t>
              </a:r>
              <a:r>
                <a:rPr lang="en-GB" sz="3200" dirty="0">
                  <a:solidFill>
                    <a:srgbClr val="FFFFFF"/>
                  </a:solidFill>
                </a:rPr>
                <a:t>2020-1-DE01-KA203-005682</a:t>
              </a:r>
              <a:endParaRPr lang="en-GB" sz="3600" dirty="0">
                <a:solidFill>
                  <a:srgbClr val="FFFFFF"/>
                </a:solidFill>
              </a:endParaRPr>
            </a:p>
            <a:p>
              <a:pPr algn="ctr"/>
              <a:r>
                <a:rPr lang="de-DE" sz="1000" dirty="0">
                  <a:solidFill>
                    <a:schemeClr val="bg1"/>
                  </a:solidFill>
                  <a:sym typeface="Wingdings" panose="05000000000000000000" pitchFamily="2" charset="2"/>
                </a:rPr>
                <a:t> </a:t>
              </a:r>
            </a:p>
          </p:txBody>
        </p:sp>
        <p:sp>
          <p:nvSpPr>
            <p:cNvPr id="10" name="Textfeld 9"/>
            <p:cNvSpPr txBox="1"/>
            <p:nvPr/>
          </p:nvSpPr>
          <p:spPr>
            <a:xfrm>
              <a:off x="7473849" y="32331842"/>
              <a:ext cx="3493378" cy="921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7200" dirty="0">
                  <a:solidFill>
                    <a:srgbClr val="FFFFFF"/>
                  </a:solidFill>
                </a:rPr>
                <a:t>••••••</a:t>
              </a:r>
            </a:p>
          </p:txBody>
        </p:sp>
        <p:sp>
          <p:nvSpPr>
            <p:cNvPr id="11" name="Textfeld 10"/>
            <p:cNvSpPr txBox="1"/>
            <p:nvPr/>
          </p:nvSpPr>
          <p:spPr>
            <a:xfrm>
              <a:off x="20845501" y="32331842"/>
              <a:ext cx="3493378" cy="921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7200" dirty="0">
                  <a:solidFill>
                    <a:srgbClr val="FFFFFF"/>
                  </a:solidFill>
                </a:rPr>
                <a:t>••••••</a:t>
              </a:r>
            </a:p>
          </p:txBody>
        </p:sp>
      </p:grpSp>
      <p:sp>
        <p:nvSpPr>
          <p:cNvPr id="17" name="Rechteck 16"/>
          <p:cNvSpPr/>
          <p:nvPr/>
        </p:nvSpPr>
        <p:spPr>
          <a:xfrm>
            <a:off x="1368327" y="1968347"/>
            <a:ext cx="23493800" cy="16561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4350" b="1" dirty="0" smtClean="0"/>
              <a:t>Udoskonalenie </a:t>
            </a:r>
            <a:r>
              <a:rPr lang="pl-PL" sz="4350" b="1" dirty="0"/>
              <a:t>dydaktyki, edukacji i procesu uczenia się w szkolnictwie wyższym </a:t>
            </a:r>
            <a:r>
              <a:rPr lang="pl-PL" sz="4350" b="1" dirty="0" smtClean="0"/>
              <a:t/>
            </a:r>
            <a:br>
              <a:rPr lang="pl-PL" sz="4350" b="1" dirty="0" smtClean="0"/>
            </a:br>
            <a:r>
              <a:rPr lang="pl-PL" sz="4350" b="1" dirty="0" smtClean="0"/>
              <a:t>przy </a:t>
            </a:r>
            <a:r>
              <a:rPr lang="pl-PL" sz="4350" b="1" dirty="0"/>
              <a:t>pomocy kreatora gier poważnych </a:t>
            </a:r>
            <a:r>
              <a:rPr lang="pl-PL" sz="4350" b="1" dirty="0" smtClean="0"/>
              <a:t>online</a:t>
            </a:r>
            <a:endParaRPr lang="pl-PL" sz="4350" b="1" dirty="0"/>
          </a:p>
          <a:p>
            <a:r>
              <a:rPr lang="en-US" sz="3000" b="1" dirty="0" err="1" smtClean="0"/>
              <a:t>Numer</a:t>
            </a:r>
            <a:r>
              <a:rPr lang="pl-PL" sz="3000" b="1" dirty="0" smtClean="0"/>
              <a:t> Projektu</a:t>
            </a:r>
            <a:r>
              <a:rPr lang="en-US" sz="3000" b="1" dirty="0" smtClean="0"/>
              <a:t>: 2020-1-DE01-KA203-005682</a:t>
            </a:r>
            <a:endParaRPr lang="en-US" sz="3000" dirty="0"/>
          </a:p>
        </p:txBody>
      </p:sp>
      <p:sp>
        <p:nvSpPr>
          <p:cNvPr id="18" name="Textfeld 17"/>
          <p:cNvSpPr txBox="1"/>
          <p:nvPr/>
        </p:nvSpPr>
        <p:spPr>
          <a:xfrm>
            <a:off x="3672583" y="411680"/>
            <a:ext cx="17713968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700" b="1" i="1" cap="small" dirty="0">
                <a:solidFill>
                  <a:schemeClr val="bg1"/>
                </a:solidFill>
                <a:cs typeface="Calibri" pitchFamily="34" charset="0"/>
              </a:rPr>
              <a:t>IDEAL GAME</a:t>
            </a:r>
            <a:endParaRPr lang="de-DE" sz="11700" dirty="0">
              <a:solidFill>
                <a:schemeClr val="bg1"/>
              </a:solidFill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A7B47BD1-2099-4C3D-8086-7584DD628298}"/>
              </a:ext>
            </a:extLst>
          </p:cNvPr>
          <p:cNvSpPr txBox="1"/>
          <p:nvPr/>
        </p:nvSpPr>
        <p:spPr>
          <a:xfrm>
            <a:off x="1323267" y="4752778"/>
            <a:ext cx="11435798" cy="137576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b="1" dirty="0">
                <a:solidFill>
                  <a:srgbClr val="001746"/>
                </a:solidFill>
              </a:rPr>
              <a:t>P</a:t>
            </a:r>
            <a:r>
              <a:rPr lang="en-GB" sz="4400" b="1" dirty="0" err="1" smtClean="0">
                <a:solidFill>
                  <a:srgbClr val="001746"/>
                </a:solidFill>
              </a:rPr>
              <a:t>roje</a:t>
            </a:r>
            <a:r>
              <a:rPr lang="pl-PL" sz="4400" b="1" dirty="0" err="1" smtClean="0">
                <a:solidFill>
                  <a:srgbClr val="001746"/>
                </a:solidFill>
              </a:rPr>
              <a:t>kt</a:t>
            </a:r>
            <a:r>
              <a:rPr lang="en-GB" sz="4400" b="1" dirty="0" smtClean="0">
                <a:solidFill>
                  <a:srgbClr val="001746"/>
                </a:solidFill>
              </a:rPr>
              <a:t> </a:t>
            </a:r>
            <a:r>
              <a:rPr lang="en-GB" sz="4400" b="1" dirty="0">
                <a:solidFill>
                  <a:srgbClr val="001746"/>
                </a:solidFill>
              </a:rPr>
              <a:t>IDEAL </a:t>
            </a:r>
            <a:r>
              <a:rPr lang="en-GB" sz="4400" b="1" dirty="0" smtClean="0">
                <a:solidFill>
                  <a:srgbClr val="001746"/>
                </a:solidFill>
              </a:rPr>
              <a:t>GAME</a:t>
            </a:r>
            <a:endParaRPr lang="pl-PL" sz="4400" b="1" dirty="0" smtClean="0">
              <a:solidFill>
                <a:srgbClr val="001746"/>
              </a:solidFill>
            </a:endParaRPr>
          </a:p>
          <a:p>
            <a:pPr algn="just"/>
            <a:endParaRPr lang="en-GB" sz="2900" dirty="0">
              <a:solidFill>
                <a:srgbClr val="001746"/>
              </a:solidFill>
            </a:endParaRPr>
          </a:p>
          <a:p>
            <a:pPr algn="just"/>
            <a:r>
              <a:rPr lang="pl-PL" sz="2900" dirty="0">
                <a:solidFill>
                  <a:srgbClr val="001746"/>
                </a:solidFill>
              </a:rPr>
              <a:t>Projekt ERASMUS + IDEAL GAME to partnerstwo strategiczne w dziedzinie szkolnictwa wyższego finansowane przez Komisję Europejską. W ramach projektu IDEAL GAME uczelnie wspólnie opracowują </a:t>
            </a:r>
            <a:r>
              <a:rPr lang="pl-PL" sz="2900" dirty="0" smtClean="0">
                <a:solidFill>
                  <a:srgbClr val="001746"/>
                </a:solidFill>
              </a:rPr>
              <a:t>kreator </a:t>
            </a:r>
            <a:r>
              <a:rPr lang="pl-PL" sz="2900" dirty="0">
                <a:solidFill>
                  <a:srgbClr val="001746"/>
                </a:solidFill>
              </a:rPr>
              <a:t>gier online dla gier poważnych, aby usprawnić </a:t>
            </a:r>
            <a:r>
              <a:rPr lang="pl-PL" sz="2900" dirty="0" smtClean="0">
                <a:solidFill>
                  <a:srgbClr val="001746"/>
                </a:solidFill>
              </a:rPr>
              <a:t>proces nauczania w szkołach wyższych. </a:t>
            </a:r>
            <a:r>
              <a:rPr lang="pl-PL" sz="2900" dirty="0">
                <a:solidFill>
                  <a:srgbClr val="001746"/>
                </a:solidFill>
              </a:rPr>
              <a:t>W ramach projektu zostanie opracowane narzędzie internetowe </a:t>
            </a:r>
            <a:r>
              <a:rPr lang="pl-PL" sz="2900" dirty="0" smtClean="0">
                <a:solidFill>
                  <a:srgbClr val="001746"/>
                </a:solidFill>
              </a:rPr>
              <a:t>do </a:t>
            </a:r>
            <a:r>
              <a:rPr lang="pl-PL" sz="2900" dirty="0">
                <a:solidFill>
                  <a:srgbClr val="001746"/>
                </a:solidFill>
              </a:rPr>
              <a:t>tworzenia małych gier poważnych dla szkolnictwa wyższego. IDEAL GAME umożliwi tworzenie różnych typów małych gier poważnych, które można zintegrować z zajęciami </a:t>
            </a:r>
            <a:r>
              <a:rPr lang="pl-PL" sz="2900" dirty="0" smtClean="0">
                <a:solidFill>
                  <a:srgbClr val="001746"/>
                </a:solidFill>
              </a:rPr>
              <a:t/>
            </a:r>
            <a:br>
              <a:rPr lang="pl-PL" sz="2900" dirty="0" smtClean="0">
                <a:solidFill>
                  <a:srgbClr val="001746"/>
                </a:solidFill>
              </a:rPr>
            </a:br>
            <a:r>
              <a:rPr lang="pl-PL" sz="2900" dirty="0" smtClean="0">
                <a:solidFill>
                  <a:srgbClr val="001746"/>
                </a:solidFill>
              </a:rPr>
              <a:t>i </a:t>
            </a:r>
            <a:r>
              <a:rPr lang="pl-PL" sz="2900" dirty="0">
                <a:solidFill>
                  <a:srgbClr val="001746"/>
                </a:solidFill>
              </a:rPr>
              <a:t>wykładami: np. (a) gry poważne do nauki słownictwa zawodowego </a:t>
            </a:r>
            <a:r>
              <a:rPr lang="pl-PL" sz="2900" dirty="0" smtClean="0">
                <a:solidFill>
                  <a:srgbClr val="001746"/>
                </a:solidFill>
              </a:rPr>
              <a:t/>
            </a:r>
            <a:br>
              <a:rPr lang="pl-PL" sz="2900" dirty="0" smtClean="0">
                <a:solidFill>
                  <a:srgbClr val="001746"/>
                </a:solidFill>
              </a:rPr>
            </a:br>
            <a:r>
              <a:rPr lang="pl-PL" sz="2900" dirty="0" smtClean="0">
                <a:solidFill>
                  <a:srgbClr val="001746"/>
                </a:solidFill>
              </a:rPr>
              <a:t>i </a:t>
            </a:r>
            <a:r>
              <a:rPr lang="pl-PL" sz="2900" dirty="0">
                <a:solidFill>
                  <a:srgbClr val="001746"/>
                </a:solidFill>
              </a:rPr>
              <a:t>przedmiotowego, (b) gry poważne do poznania odpowiednich faktów </a:t>
            </a:r>
            <a:r>
              <a:rPr lang="pl-PL" sz="2900" dirty="0" smtClean="0">
                <a:solidFill>
                  <a:srgbClr val="001746"/>
                </a:solidFill>
              </a:rPr>
              <a:t/>
            </a:r>
            <a:br>
              <a:rPr lang="pl-PL" sz="2900" dirty="0" smtClean="0">
                <a:solidFill>
                  <a:srgbClr val="001746"/>
                </a:solidFill>
              </a:rPr>
            </a:br>
            <a:r>
              <a:rPr lang="pl-PL" sz="2900" dirty="0" smtClean="0">
                <a:solidFill>
                  <a:srgbClr val="001746"/>
                </a:solidFill>
              </a:rPr>
              <a:t>i </a:t>
            </a:r>
            <a:r>
              <a:rPr lang="pl-PL" sz="2900" dirty="0">
                <a:solidFill>
                  <a:srgbClr val="001746"/>
                </a:solidFill>
              </a:rPr>
              <a:t>terminów, (c) gry poważne, które koncentrują się na procesach, </a:t>
            </a:r>
            <a:r>
              <a:rPr lang="pl-PL" sz="2900" dirty="0" smtClean="0">
                <a:solidFill>
                  <a:srgbClr val="001746"/>
                </a:solidFill>
              </a:rPr>
              <a:t/>
            </a:r>
            <a:br>
              <a:rPr lang="pl-PL" sz="2900" dirty="0" smtClean="0">
                <a:solidFill>
                  <a:srgbClr val="001746"/>
                </a:solidFill>
              </a:rPr>
            </a:br>
            <a:r>
              <a:rPr lang="pl-PL" sz="2900" dirty="0" smtClean="0">
                <a:solidFill>
                  <a:srgbClr val="001746"/>
                </a:solidFill>
              </a:rPr>
              <a:t>(</a:t>
            </a:r>
            <a:r>
              <a:rPr lang="pl-PL" sz="2900" dirty="0">
                <a:solidFill>
                  <a:srgbClr val="001746"/>
                </a:solidFill>
              </a:rPr>
              <a:t>d) konkurencyjne gry poważne przyśpieszające naukę oraz (e) </a:t>
            </a:r>
            <a:r>
              <a:rPr lang="pl-PL" sz="2900" dirty="0" smtClean="0">
                <a:solidFill>
                  <a:srgbClr val="001746"/>
                </a:solidFill>
              </a:rPr>
              <a:t>gry-układanki </a:t>
            </a:r>
            <a:r>
              <a:rPr lang="pl-PL" sz="2900" dirty="0">
                <a:solidFill>
                  <a:srgbClr val="001746"/>
                </a:solidFill>
              </a:rPr>
              <a:t>dające możliwość interakcji z różnymi modelami i teoriami itp.</a:t>
            </a:r>
          </a:p>
          <a:p>
            <a:endParaRPr lang="en-US" sz="2900" dirty="0">
              <a:solidFill>
                <a:srgbClr val="001746"/>
              </a:solidFill>
            </a:endParaRPr>
          </a:p>
          <a:p>
            <a:endParaRPr lang="en-US" sz="2900" dirty="0">
              <a:solidFill>
                <a:srgbClr val="001746"/>
              </a:solidFill>
            </a:endParaRPr>
          </a:p>
          <a:p>
            <a:endParaRPr lang="en-US" sz="2900" dirty="0">
              <a:solidFill>
                <a:srgbClr val="001746"/>
              </a:solidFill>
            </a:endParaRPr>
          </a:p>
          <a:p>
            <a:endParaRPr lang="en-US" sz="2900" dirty="0">
              <a:solidFill>
                <a:srgbClr val="001746"/>
              </a:solidFill>
            </a:endParaRPr>
          </a:p>
          <a:p>
            <a:endParaRPr lang="en-US" sz="2900" dirty="0">
              <a:solidFill>
                <a:srgbClr val="001746"/>
              </a:solidFill>
            </a:endParaRPr>
          </a:p>
          <a:p>
            <a:endParaRPr lang="en-US" sz="2900" dirty="0">
              <a:solidFill>
                <a:srgbClr val="001746"/>
              </a:solidFill>
            </a:endParaRPr>
          </a:p>
          <a:p>
            <a:endParaRPr lang="en-US" sz="2900" dirty="0">
              <a:solidFill>
                <a:srgbClr val="001746"/>
              </a:solidFill>
            </a:endParaRPr>
          </a:p>
          <a:p>
            <a:endParaRPr lang="en-US" sz="3000" dirty="0">
              <a:solidFill>
                <a:srgbClr val="001746"/>
              </a:solidFill>
            </a:endParaRPr>
          </a:p>
          <a:p>
            <a:endParaRPr lang="en-US" sz="3000" dirty="0">
              <a:solidFill>
                <a:srgbClr val="001746"/>
              </a:solidFill>
            </a:endParaRPr>
          </a:p>
          <a:p>
            <a:pPr algn="just"/>
            <a:r>
              <a:rPr lang="pl-PL" sz="3000" dirty="0" smtClean="0">
                <a:solidFill>
                  <a:srgbClr val="001746"/>
                </a:solidFill>
              </a:rPr>
              <a:t/>
            </a:r>
            <a:br>
              <a:rPr lang="pl-PL" sz="3000" dirty="0" smtClean="0">
                <a:solidFill>
                  <a:srgbClr val="001746"/>
                </a:solidFill>
              </a:rPr>
            </a:br>
            <a:r>
              <a:rPr lang="pl-PL" sz="3000" dirty="0" smtClean="0">
                <a:solidFill>
                  <a:srgbClr val="001746"/>
                </a:solidFill>
              </a:rPr>
              <a:t>Partnerzy </a:t>
            </a:r>
            <a:r>
              <a:rPr lang="pl-PL" sz="3000" dirty="0">
                <a:solidFill>
                  <a:srgbClr val="001746"/>
                </a:solidFill>
              </a:rPr>
              <a:t>projektu pochodzą z Niemiec, Polski, Rumunii, Hiszpanii i Wielkiej Brytanii. Koordynatorem jest Przewodniczący Business and Human Resource </a:t>
            </a:r>
            <a:r>
              <a:rPr lang="pl-PL" sz="3000" dirty="0" err="1">
                <a:solidFill>
                  <a:srgbClr val="001746"/>
                </a:solidFill>
              </a:rPr>
              <a:t>Education</a:t>
            </a:r>
            <a:r>
              <a:rPr lang="pl-PL" sz="3000" dirty="0">
                <a:solidFill>
                  <a:srgbClr val="001746"/>
                </a:solidFill>
              </a:rPr>
              <a:t> </a:t>
            </a:r>
            <a:r>
              <a:rPr lang="pl-PL" sz="3000" dirty="0" smtClean="0">
                <a:solidFill>
                  <a:srgbClr val="001746"/>
                </a:solidFill>
              </a:rPr>
              <a:t>II </a:t>
            </a:r>
            <a:r>
              <a:rPr lang="pl-PL" sz="3000" dirty="0">
                <a:solidFill>
                  <a:srgbClr val="001746"/>
                </a:solidFill>
              </a:rPr>
              <a:t>na Uniwersytecie Paderborn. W skład konsorcjum wchodzi 5 uniwersytetów i partner techniczny IT (</a:t>
            </a:r>
            <a:r>
              <a:rPr lang="pl-PL" sz="3000" dirty="0" err="1">
                <a:solidFill>
                  <a:srgbClr val="001746"/>
                </a:solidFill>
              </a:rPr>
              <a:t>Ingenious</a:t>
            </a:r>
            <a:r>
              <a:rPr lang="pl-PL" sz="3000" dirty="0">
                <a:solidFill>
                  <a:srgbClr val="001746"/>
                </a:solidFill>
              </a:rPr>
              <a:t> Knowledge</a:t>
            </a:r>
            <a:r>
              <a:rPr lang="pl-PL" sz="3000" dirty="0" smtClean="0">
                <a:solidFill>
                  <a:srgbClr val="001746"/>
                </a:solidFill>
              </a:rPr>
              <a:t>).</a:t>
            </a:r>
            <a:endParaRPr lang="pl-PL" sz="3000" dirty="0">
              <a:solidFill>
                <a:srgbClr val="001746"/>
              </a:solidFill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E99167F5-8D9E-4DF1-9506-BBBB4B007B0D}"/>
              </a:ext>
            </a:extLst>
          </p:cNvPr>
          <p:cNvSpPr txBox="1"/>
          <p:nvPr/>
        </p:nvSpPr>
        <p:spPr>
          <a:xfrm>
            <a:off x="13114706" y="10932106"/>
            <a:ext cx="1127830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 smtClean="0">
                <a:solidFill>
                  <a:srgbClr val="001746"/>
                </a:solidFill>
              </a:rPr>
              <a:t>Kwestie organizacyjne</a:t>
            </a:r>
            <a:r>
              <a:rPr lang="en-GB" sz="3600" b="1" dirty="0" smtClean="0">
                <a:solidFill>
                  <a:srgbClr val="001746"/>
                </a:solidFill>
              </a:rPr>
              <a:t>:</a:t>
            </a:r>
            <a:endParaRPr lang="en-GB" sz="3600" b="1" dirty="0">
              <a:solidFill>
                <a:srgbClr val="001746"/>
              </a:solidFill>
            </a:endParaRPr>
          </a:p>
          <a:p>
            <a:r>
              <a:rPr lang="en-GB" sz="1000" dirty="0">
                <a:solidFill>
                  <a:srgbClr val="001746"/>
                </a:solidFill>
              </a:rPr>
              <a:t/>
            </a:r>
            <a:br>
              <a:rPr lang="en-GB" sz="1000" dirty="0">
                <a:solidFill>
                  <a:srgbClr val="001746"/>
                </a:solidFill>
              </a:rPr>
            </a:br>
            <a:r>
              <a:rPr lang="pl-PL" sz="3000" dirty="0" smtClean="0">
                <a:solidFill>
                  <a:srgbClr val="001746"/>
                </a:solidFill>
              </a:rPr>
              <a:t>Czas trwania</a:t>
            </a:r>
            <a:r>
              <a:rPr lang="en-GB" sz="3000" dirty="0" smtClean="0">
                <a:solidFill>
                  <a:srgbClr val="001746"/>
                </a:solidFill>
              </a:rPr>
              <a:t>: </a:t>
            </a:r>
            <a:r>
              <a:rPr lang="en-GB" sz="3000" dirty="0">
                <a:solidFill>
                  <a:srgbClr val="001746"/>
                </a:solidFill>
              </a:rPr>
              <a:t>28 </a:t>
            </a:r>
            <a:r>
              <a:rPr lang="pl-PL" sz="3000" dirty="0" smtClean="0">
                <a:solidFill>
                  <a:srgbClr val="001746"/>
                </a:solidFill>
              </a:rPr>
              <a:t>miesięcy</a:t>
            </a:r>
            <a:endParaRPr lang="en-GB" sz="3000" dirty="0">
              <a:solidFill>
                <a:srgbClr val="001746"/>
              </a:solidFill>
            </a:endParaRPr>
          </a:p>
          <a:p>
            <a:r>
              <a:rPr lang="pl-PL" sz="3000" dirty="0" smtClean="0">
                <a:solidFill>
                  <a:srgbClr val="001746"/>
                </a:solidFill>
              </a:rPr>
              <a:t>Rozpoczęcie projektu</a:t>
            </a:r>
            <a:r>
              <a:rPr lang="en-GB" sz="3000" dirty="0" smtClean="0">
                <a:solidFill>
                  <a:srgbClr val="001746"/>
                </a:solidFill>
              </a:rPr>
              <a:t>: </a:t>
            </a:r>
            <a:r>
              <a:rPr lang="en-GB" sz="3000" dirty="0">
                <a:solidFill>
                  <a:srgbClr val="001746"/>
                </a:solidFill>
              </a:rPr>
              <a:t>01.09.2020</a:t>
            </a:r>
            <a:br>
              <a:rPr lang="en-GB" sz="3000" dirty="0">
                <a:solidFill>
                  <a:srgbClr val="001746"/>
                </a:solidFill>
              </a:rPr>
            </a:br>
            <a:r>
              <a:rPr lang="pl-PL" sz="3000" dirty="0" smtClean="0">
                <a:solidFill>
                  <a:srgbClr val="001746"/>
                </a:solidFill>
              </a:rPr>
              <a:t>Zakończenie projektu</a:t>
            </a:r>
            <a:r>
              <a:rPr lang="en-GB" sz="3000" dirty="0" smtClean="0">
                <a:solidFill>
                  <a:srgbClr val="001746"/>
                </a:solidFill>
              </a:rPr>
              <a:t>: </a:t>
            </a:r>
            <a:r>
              <a:rPr lang="en-GB" sz="3000" dirty="0">
                <a:solidFill>
                  <a:srgbClr val="001746"/>
                </a:solidFill>
              </a:rPr>
              <a:t>31.12.2022</a:t>
            </a:r>
          </a:p>
          <a:p>
            <a:r>
              <a:rPr lang="pl-PL" sz="3000" dirty="0" smtClean="0">
                <a:solidFill>
                  <a:srgbClr val="001746"/>
                </a:solidFill>
              </a:rPr>
              <a:t>Językiem roboczym projektu jest język angielski. </a:t>
            </a:r>
            <a:endParaRPr lang="en-GB" sz="3200" dirty="0">
              <a:solidFill>
                <a:srgbClr val="001746"/>
              </a:solidFill>
            </a:endParaRPr>
          </a:p>
        </p:txBody>
      </p:sp>
      <p:sp>
        <p:nvSpPr>
          <p:cNvPr id="40" name="Abgerundetes Rechteck 26">
            <a:extLst>
              <a:ext uri="{FF2B5EF4-FFF2-40B4-BE49-F238E27FC236}">
                <a16:creationId xmlns:a16="http://schemas.microsoft.com/office/drawing/2014/main" id="{B8F9B788-F5BD-4FF2-B87A-EEB63D3BEB55}"/>
              </a:ext>
            </a:extLst>
          </p:cNvPr>
          <p:cNvSpPr/>
          <p:nvPr/>
        </p:nvSpPr>
        <p:spPr>
          <a:xfrm>
            <a:off x="1512343" y="11746807"/>
            <a:ext cx="10997718" cy="3864020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75000"/>
                  <a:tint val="66000"/>
                  <a:satMod val="160000"/>
                </a:schemeClr>
              </a:gs>
              <a:gs pos="50000">
                <a:schemeClr val="accent2">
                  <a:lumMod val="75000"/>
                  <a:tint val="44500"/>
                  <a:satMod val="160000"/>
                </a:schemeClr>
              </a:gs>
              <a:gs pos="100000">
                <a:schemeClr val="accent2">
                  <a:lumMod val="75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solidFill>
              <a:srgbClr val="00206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3600" b="1" dirty="0" smtClean="0">
                <a:solidFill>
                  <a:srgbClr val="002060"/>
                </a:solidFill>
              </a:rPr>
              <a:t>Cele</a:t>
            </a:r>
            <a:r>
              <a:rPr lang="en-GB" sz="3600" b="1" dirty="0" smtClean="0">
                <a:solidFill>
                  <a:srgbClr val="002060"/>
                </a:solidFill>
              </a:rPr>
              <a:t> </a:t>
            </a:r>
            <a:r>
              <a:rPr lang="en-GB" sz="3600" b="1" dirty="0">
                <a:solidFill>
                  <a:srgbClr val="002060"/>
                </a:solidFill>
              </a:rPr>
              <a:t>/ </a:t>
            </a:r>
            <a:r>
              <a:rPr lang="pl-PL" sz="3600" b="1" dirty="0" smtClean="0">
                <a:solidFill>
                  <a:srgbClr val="002060"/>
                </a:solidFill>
              </a:rPr>
              <a:t>Założenia</a:t>
            </a:r>
            <a:endParaRPr lang="en-GB" sz="3600" b="1" dirty="0">
              <a:solidFill>
                <a:srgbClr val="002060"/>
              </a:solidFill>
            </a:endParaRPr>
          </a:p>
          <a:p>
            <a:endParaRPr lang="en-GB" sz="1000" b="1" dirty="0">
              <a:solidFill>
                <a:srgbClr val="002060"/>
              </a:solidFill>
            </a:endParaRPr>
          </a:p>
          <a:p>
            <a:r>
              <a:rPr lang="pl-PL" sz="3000" dirty="0" smtClean="0">
                <a:solidFill>
                  <a:srgbClr val="001746"/>
                </a:solidFill>
              </a:rPr>
              <a:t>Projekt </a:t>
            </a:r>
            <a:r>
              <a:rPr lang="pl-PL" sz="3000" dirty="0">
                <a:solidFill>
                  <a:srgbClr val="001746"/>
                </a:solidFill>
              </a:rPr>
              <a:t>IDEAL GAME ma na celu opracowanie kreatora gier  poważnych online oraz </a:t>
            </a:r>
            <a:r>
              <a:rPr lang="pl-PL" sz="3000" dirty="0" smtClean="0">
                <a:solidFill>
                  <a:srgbClr val="001746"/>
                </a:solidFill>
              </a:rPr>
              <a:t>opracowanie, </a:t>
            </a:r>
            <a:r>
              <a:rPr lang="pl-PL" sz="3000" dirty="0">
                <a:solidFill>
                  <a:srgbClr val="001746"/>
                </a:solidFill>
              </a:rPr>
              <a:t>przetestowanie i ocenę małych gier poważnych OER w ramach scenariuszy edukacyjnych. P</a:t>
            </a:r>
            <a:r>
              <a:rPr lang="pl-PL" sz="3000" dirty="0" smtClean="0">
                <a:solidFill>
                  <a:srgbClr val="001746"/>
                </a:solidFill>
              </a:rPr>
              <a:t>odejście </a:t>
            </a:r>
            <a:r>
              <a:rPr lang="pl-PL" sz="3000" dirty="0">
                <a:solidFill>
                  <a:srgbClr val="001746"/>
                </a:solidFill>
              </a:rPr>
              <a:t>to ma na celu ulepszenie dydaktyki, edukacji i procesu uczenia się w szkolnictwie wyższym przy pomocy kreatora gier poważnych online</a:t>
            </a:r>
            <a:r>
              <a:rPr lang="pl-PL" sz="3000" dirty="0" smtClean="0">
                <a:solidFill>
                  <a:srgbClr val="001746"/>
                </a:solidFill>
              </a:rPr>
              <a:t>.</a:t>
            </a:r>
            <a:endParaRPr lang="en-US" sz="3000" dirty="0">
              <a:solidFill>
                <a:srgbClr val="001746"/>
              </a:solidFill>
            </a:endParaRPr>
          </a:p>
        </p:txBody>
      </p: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E70669AE-4F78-4893-A171-84B9CA5FFDBA}"/>
              </a:ext>
            </a:extLst>
          </p:cNvPr>
          <p:cNvGrpSpPr/>
          <p:nvPr/>
        </p:nvGrpSpPr>
        <p:grpSpPr>
          <a:xfrm>
            <a:off x="1512343" y="18521498"/>
            <a:ext cx="22178464" cy="12037131"/>
            <a:chOff x="1512343" y="18722330"/>
            <a:chExt cx="22178464" cy="11881320"/>
          </a:xfrm>
        </p:grpSpPr>
        <p:sp>
          <p:nvSpPr>
            <p:cNvPr id="13" name="Rechteck: abgerundete Ecken 12">
              <a:extLst>
                <a:ext uri="{FF2B5EF4-FFF2-40B4-BE49-F238E27FC236}">
                  <a16:creationId xmlns:a16="http://schemas.microsoft.com/office/drawing/2014/main" id="{D4905089-4185-433F-AB74-80D26FB1E1C1}"/>
                </a:ext>
              </a:extLst>
            </p:cNvPr>
            <p:cNvSpPr/>
            <p:nvPr/>
          </p:nvSpPr>
          <p:spPr>
            <a:xfrm>
              <a:off x="1512343" y="18722330"/>
              <a:ext cx="22178464" cy="11881320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tint val="48000"/>
                    <a:satMod val="138000"/>
                  </a:schemeClr>
                </a:gs>
                <a:gs pos="25000">
                  <a:schemeClr val="accent1">
                    <a:tint val="85000"/>
                  </a:schemeClr>
                </a:gs>
                <a:gs pos="40000">
                  <a:schemeClr val="accent1">
                    <a:tint val="92000"/>
                  </a:schemeClr>
                </a:gs>
                <a:gs pos="50000">
                  <a:schemeClr val="accent1">
                    <a:tint val="93000"/>
                  </a:schemeClr>
                </a:gs>
                <a:gs pos="60000">
                  <a:schemeClr val="accent1">
                    <a:tint val="92000"/>
                  </a:schemeClr>
                </a:gs>
                <a:gs pos="75000">
                  <a:schemeClr val="accent1">
                    <a:tint val="83000"/>
                    <a:satMod val="108000"/>
                  </a:schemeClr>
                </a:gs>
                <a:gs pos="100000">
                  <a:schemeClr val="accent1">
                    <a:tint val="48000"/>
                    <a:satMod val="150000"/>
                  </a:schemeClr>
                </a:gs>
              </a:gsLst>
              <a:lin ang="16200000" scaled="1"/>
              <a:tileRect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 smtClean="0">
                  <a:solidFill>
                    <a:srgbClr val="FFFF00"/>
                  </a:solidFill>
                </a:rPr>
                <a:t>Oczekiwane rezultaty</a:t>
              </a:r>
              <a:endParaRPr lang="en-GB" dirty="0">
                <a:solidFill>
                  <a:srgbClr val="FFFF00"/>
                </a:solidFill>
              </a:endParaRPr>
            </a:p>
            <a:p>
              <a:pPr algn="ctr"/>
              <a:endParaRPr lang="en-GB" dirty="0"/>
            </a:p>
            <a:p>
              <a:pPr algn="ctr"/>
              <a:endParaRPr lang="en-GB" dirty="0"/>
            </a:p>
            <a:p>
              <a:pPr algn="ctr"/>
              <a:endParaRPr lang="en-GB" dirty="0"/>
            </a:p>
            <a:p>
              <a:pPr algn="ctr"/>
              <a:endParaRPr lang="en-GB" dirty="0"/>
            </a:p>
            <a:p>
              <a:pPr algn="ctr"/>
              <a:endParaRPr lang="en-GB" dirty="0"/>
            </a:p>
            <a:p>
              <a:pPr algn="ctr"/>
              <a:endParaRPr lang="en-GB" dirty="0"/>
            </a:p>
            <a:p>
              <a:pPr algn="ctr"/>
              <a:endParaRPr lang="en-GB" dirty="0"/>
            </a:p>
            <a:p>
              <a:pPr algn="ctr"/>
              <a:endParaRPr lang="en-GB" dirty="0"/>
            </a:p>
            <a:p>
              <a:pPr algn="ctr"/>
              <a:endParaRPr lang="en-GB" dirty="0"/>
            </a:p>
            <a:p>
              <a:pPr algn="ctr"/>
              <a:endParaRPr lang="en-GB" dirty="0"/>
            </a:p>
          </p:txBody>
        </p:sp>
        <p:sp>
          <p:nvSpPr>
            <p:cNvPr id="12" name="Sechseck 11">
              <a:extLst>
                <a:ext uri="{FF2B5EF4-FFF2-40B4-BE49-F238E27FC236}">
                  <a16:creationId xmlns:a16="http://schemas.microsoft.com/office/drawing/2014/main" id="{2CAE26F9-DCD7-44B0-92A6-FE825F0660B6}"/>
                </a:ext>
              </a:extLst>
            </p:cNvPr>
            <p:cNvSpPr/>
            <p:nvPr/>
          </p:nvSpPr>
          <p:spPr>
            <a:xfrm>
              <a:off x="6174713" y="20146469"/>
              <a:ext cx="5904656" cy="1762258"/>
            </a:xfrm>
            <a:prstGeom prst="hexagon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3000" b="1" dirty="0" smtClean="0">
                  <a:solidFill>
                    <a:schemeClr val="bg1"/>
                  </a:solidFill>
                </a:rPr>
                <a:t>Kreator </a:t>
              </a:r>
              <a:r>
                <a:rPr lang="pl-PL" sz="3000" b="1" dirty="0">
                  <a:solidFill>
                    <a:schemeClr val="bg1"/>
                  </a:solidFill>
                </a:rPr>
                <a:t>gier poważnych online IDEAL GAME</a:t>
              </a:r>
              <a:endParaRPr lang="en-GB" sz="3000" b="1" dirty="0">
                <a:solidFill>
                  <a:schemeClr val="bg1"/>
                </a:solidFill>
              </a:endParaRPr>
            </a:p>
          </p:txBody>
        </p:sp>
        <p:sp>
          <p:nvSpPr>
            <p:cNvPr id="62" name="Sechseck 61">
              <a:extLst>
                <a:ext uri="{FF2B5EF4-FFF2-40B4-BE49-F238E27FC236}">
                  <a16:creationId xmlns:a16="http://schemas.microsoft.com/office/drawing/2014/main" id="{D8ABC0EC-AD34-43FC-8A80-CDB7AEB8A0D1}"/>
                </a:ext>
              </a:extLst>
            </p:cNvPr>
            <p:cNvSpPr/>
            <p:nvPr/>
          </p:nvSpPr>
          <p:spPr>
            <a:xfrm>
              <a:off x="12865342" y="20146469"/>
              <a:ext cx="5904656" cy="1762258"/>
            </a:xfrm>
            <a:prstGeom prst="hexagon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000" b="1" dirty="0">
                  <a:solidFill>
                    <a:schemeClr val="bg1"/>
                  </a:solidFill>
                </a:rPr>
                <a:t>50 </a:t>
              </a:r>
              <a:r>
                <a:rPr lang="pl-PL" sz="3000" b="1" dirty="0" smtClean="0">
                  <a:solidFill>
                    <a:schemeClr val="bg1"/>
                  </a:solidFill>
                </a:rPr>
                <a:t>gier poważnych</a:t>
              </a:r>
              <a:endParaRPr lang="en-GB" sz="3000" b="1" dirty="0">
                <a:solidFill>
                  <a:schemeClr val="bg1"/>
                </a:solidFill>
              </a:endParaRPr>
            </a:p>
          </p:txBody>
        </p:sp>
        <p:sp>
          <p:nvSpPr>
            <p:cNvPr id="63" name="Sechseck 62">
              <a:extLst>
                <a:ext uri="{FF2B5EF4-FFF2-40B4-BE49-F238E27FC236}">
                  <a16:creationId xmlns:a16="http://schemas.microsoft.com/office/drawing/2014/main" id="{3E2C7179-5F1A-467B-BFF0-9B89E752B47E}"/>
                </a:ext>
              </a:extLst>
            </p:cNvPr>
            <p:cNvSpPr/>
            <p:nvPr/>
          </p:nvSpPr>
          <p:spPr>
            <a:xfrm>
              <a:off x="16201975" y="22307547"/>
              <a:ext cx="5904656" cy="1762258"/>
            </a:xfrm>
            <a:prstGeom prst="hexagon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000" b="1" dirty="0" err="1" smtClean="0">
                  <a:solidFill>
                    <a:schemeClr val="bg1"/>
                  </a:solidFill>
                </a:rPr>
                <a:t>Metod</a:t>
              </a:r>
              <a:r>
                <a:rPr lang="pl-PL" sz="3000" b="1" dirty="0" smtClean="0">
                  <a:solidFill>
                    <a:schemeClr val="bg1"/>
                  </a:solidFill>
                </a:rPr>
                <a:t>a</a:t>
              </a:r>
              <a:r>
                <a:rPr lang="en-GB" sz="3000" b="1" dirty="0" smtClean="0">
                  <a:solidFill>
                    <a:schemeClr val="bg1"/>
                  </a:solidFill>
                </a:rPr>
                <a:t> </a:t>
              </a:r>
              <a:r>
                <a:rPr lang="en-GB" sz="3000" b="1" dirty="0" err="1">
                  <a:solidFill>
                    <a:schemeClr val="bg1"/>
                  </a:solidFill>
                </a:rPr>
                <a:t>odwróconej</a:t>
              </a:r>
              <a:r>
                <a:rPr lang="en-GB" sz="3000" b="1" dirty="0">
                  <a:solidFill>
                    <a:schemeClr val="bg1"/>
                  </a:solidFill>
                </a:rPr>
                <a:t> </a:t>
              </a:r>
              <a:r>
                <a:rPr lang="en-GB" sz="3000" b="1" dirty="0" err="1" smtClean="0">
                  <a:solidFill>
                    <a:schemeClr val="bg1"/>
                  </a:solidFill>
                </a:rPr>
                <a:t>klasy</a:t>
              </a:r>
              <a:endParaRPr lang="en-GB" sz="3000" b="1" dirty="0">
                <a:solidFill>
                  <a:schemeClr val="bg1"/>
                </a:solidFill>
              </a:endParaRPr>
            </a:p>
          </p:txBody>
        </p:sp>
        <p:sp>
          <p:nvSpPr>
            <p:cNvPr id="64" name="Sechseck 63">
              <a:extLst>
                <a:ext uri="{FF2B5EF4-FFF2-40B4-BE49-F238E27FC236}">
                  <a16:creationId xmlns:a16="http://schemas.microsoft.com/office/drawing/2014/main" id="{CBCB03E1-4CB8-435E-B925-D0E7D13064BD}"/>
                </a:ext>
              </a:extLst>
            </p:cNvPr>
            <p:cNvSpPr/>
            <p:nvPr/>
          </p:nvSpPr>
          <p:spPr>
            <a:xfrm>
              <a:off x="9712180" y="22310400"/>
              <a:ext cx="5904656" cy="1762258"/>
            </a:xfrm>
            <a:prstGeom prst="hexagon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3000" b="1" dirty="0" smtClean="0">
                  <a:solidFill>
                    <a:schemeClr val="bg1"/>
                  </a:solidFill>
                </a:rPr>
                <a:t>Zbiór </a:t>
              </a:r>
              <a:r>
                <a:rPr lang="pl-PL" sz="3000" b="1" dirty="0">
                  <a:solidFill>
                    <a:schemeClr val="bg1"/>
                  </a:solidFill>
                </a:rPr>
                <a:t>dobrych praktyk w zakresie zasobów </a:t>
              </a:r>
              <a:r>
                <a:rPr lang="pl-PL" sz="3000" b="1" dirty="0" smtClean="0">
                  <a:solidFill>
                    <a:schemeClr val="bg1"/>
                  </a:solidFill>
                </a:rPr>
                <a:t>edukacyjnych</a:t>
              </a:r>
              <a:endParaRPr lang="en-GB" sz="3000" b="1" dirty="0">
                <a:solidFill>
                  <a:schemeClr val="bg1"/>
                </a:solidFill>
              </a:endParaRPr>
            </a:p>
          </p:txBody>
        </p:sp>
        <p:sp>
          <p:nvSpPr>
            <p:cNvPr id="65" name="Sechseck 64">
              <a:extLst>
                <a:ext uri="{FF2B5EF4-FFF2-40B4-BE49-F238E27FC236}">
                  <a16:creationId xmlns:a16="http://schemas.microsoft.com/office/drawing/2014/main" id="{13A4B0AB-C550-48CB-8B3E-88AFED6BBCB3}"/>
                </a:ext>
              </a:extLst>
            </p:cNvPr>
            <p:cNvSpPr/>
            <p:nvPr/>
          </p:nvSpPr>
          <p:spPr>
            <a:xfrm>
              <a:off x="3222385" y="22307547"/>
              <a:ext cx="5904656" cy="1762258"/>
            </a:xfrm>
            <a:prstGeom prst="hexagon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3000" b="1" dirty="0" smtClean="0">
                  <a:solidFill>
                    <a:schemeClr val="bg1"/>
                  </a:solidFill>
                </a:rPr>
                <a:t>Raport </a:t>
              </a:r>
              <a:r>
                <a:rPr lang="pl-PL" sz="3000" b="1" dirty="0">
                  <a:solidFill>
                    <a:schemeClr val="bg1"/>
                  </a:solidFill>
                </a:rPr>
                <a:t>z badań dotyczących korzystania z gier </a:t>
              </a:r>
              <a:r>
                <a:rPr lang="pl-PL" sz="3000" b="1" dirty="0" smtClean="0">
                  <a:solidFill>
                    <a:schemeClr val="bg1"/>
                  </a:solidFill>
                </a:rPr>
                <a:t>poważnych</a:t>
              </a:r>
              <a:endParaRPr lang="en-GB" sz="3000" b="1" dirty="0">
                <a:solidFill>
                  <a:schemeClr val="bg1"/>
                </a:solidFill>
              </a:endParaRPr>
            </a:p>
          </p:txBody>
        </p:sp>
        <p:sp>
          <p:nvSpPr>
            <p:cNvPr id="66" name="Sechseck 65">
              <a:extLst>
                <a:ext uri="{FF2B5EF4-FFF2-40B4-BE49-F238E27FC236}">
                  <a16:creationId xmlns:a16="http://schemas.microsoft.com/office/drawing/2014/main" id="{898F8FFB-92DD-4AA9-B212-CAD1E8492992}"/>
                </a:ext>
              </a:extLst>
            </p:cNvPr>
            <p:cNvSpPr/>
            <p:nvPr/>
          </p:nvSpPr>
          <p:spPr>
            <a:xfrm>
              <a:off x="6256446" y="24418802"/>
              <a:ext cx="5904656" cy="1762258"/>
            </a:xfrm>
            <a:prstGeom prst="hexagon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3000" b="1" dirty="0" smtClean="0">
                  <a:solidFill>
                    <a:schemeClr val="bg1"/>
                  </a:solidFill>
                </a:rPr>
                <a:t>Dokument Strategiczny</a:t>
              </a:r>
              <a:br>
                <a:rPr lang="pl-PL" sz="3000" b="1" dirty="0" smtClean="0">
                  <a:solidFill>
                    <a:schemeClr val="bg1"/>
                  </a:solidFill>
                </a:rPr>
              </a:br>
              <a:r>
                <a:rPr lang="en-GB" sz="3000" b="1" dirty="0" smtClean="0">
                  <a:solidFill>
                    <a:schemeClr val="bg1"/>
                  </a:solidFill>
                </a:rPr>
                <a:t>IDEAL GAME</a:t>
              </a:r>
              <a:endParaRPr lang="en-GB" sz="3000" b="1" dirty="0">
                <a:solidFill>
                  <a:schemeClr val="bg1"/>
                </a:solidFill>
              </a:endParaRPr>
            </a:p>
          </p:txBody>
        </p:sp>
        <p:sp>
          <p:nvSpPr>
            <p:cNvPr id="67" name="Sechseck 66">
              <a:extLst>
                <a:ext uri="{FF2B5EF4-FFF2-40B4-BE49-F238E27FC236}">
                  <a16:creationId xmlns:a16="http://schemas.microsoft.com/office/drawing/2014/main" id="{331771AF-E645-4B49-93D0-F7F8F09723D1}"/>
                </a:ext>
              </a:extLst>
            </p:cNvPr>
            <p:cNvSpPr/>
            <p:nvPr/>
          </p:nvSpPr>
          <p:spPr>
            <a:xfrm>
              <a:off x="12865342" y="24480477"/>
              <a:ext cx="5904656" cy="1762258"/>
            </a:xfrm>
            <a:prstGeom prst="hexagon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3000" b="1" dirty="0" smtClean="0">
                  <a:solidFill>
                    <a:schemeClr val="bg1"/>
                  </a:solidFill>
                </a:rPr>
                <a:t>Strona internetowa </a:t>
              </a:r>
              <a:br>
                <a:rPr lang="pl-PL" sz="3000" b="1" dirty="0" smtClean="0">
                  <a:solidFill>
                    <a:schemeClr val="bg1"/>
                  </a:solidFill>
                </a:rPr>
              </a:br>
              <a:r>
                <a:rPr lang="en-GB" sz="3000" b="1" dirty="0" smtClean="0">
                  <a:solidFill>
                    <a:schemeClr val="bg1"/>
                  </a:solidFill>
                </a:rPr>
                <a:t>IDEAL GAME</a:t>
              </a:r>
              <a:endParaRPr lang="en-GB" sz="3000" b="1" dirty="0">
                <a:solidFill>
                  <a:schemeClr val="bg1"/>
                </a:solidFill>
              </a:endParaRPr>
            </a:p>
          </p:txBody>
        </p:sp>
        <p:sp>
          <p:nvSpPr>
            <p:cNvPr id="68" name="Sechseck 67">
              <a:extLst>
                <a:ext uri="{FF2B5EF4-FFF2-40B4-BE49-F238E27FC236}">
                  <a16:creationId xmlns:a16="http://schemas.microsoft.com/office/drawing/2014/main" id="{42AD0776-B74D-4209-9BE3-28DED34F5DDD}"/>
                </a:ext>
              </a:extLst>
            </p:cNvPr>
            <p:cNvSpPr/>
            <p:nvPr/>
          </p:nvSpPr>
          <p:spPr>
            <a:xfrm>
              <a:off x="16201975" y="26530867"/>
              <a:ext cx="5904656" cy="1762258"/>
            </a:xfrm>
            <a:prstGeom prst="hexagon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3000" b="1" dirty="0" smtClean="0">
                  <a:solidFill>
                    <a:schemeClr val="bg1"/>
                  </a:solidFill>
                </a:rPr>
                <a:t>Materiały reklamowe</a:t>
              </a:r>
              <a:br>
                <a:rPr lang="pl-PL" sz="3000" b="1" dirty="0" smtClean="0">
                  <a:solidFill>
                    <a:schemeClr val="bg1"/>
                  </a:solidFill>
                </a:rPr>
              </a:br>
              <a:r>
                <a:rPr lang="pl-PL" sz="3000" b="1" dirty="0" smtClean="0">
                  <a:solidFill>
                    <a:schemeClr val="bg1"/>
                  </a:solidFill>
                </a:rPr>
                <a:t>IDEAL GAME</a:t>
              </a:r>
              <a:endParaRPr lang="en-GB" sz="3000" b="1" dirty="0">
                <a:solidFill>
                  <a:schemeClr val="bg1"/>
                </a:solidFill>
              </a:endParaRPr>
            </a:p>
          </p:txBody>
        </p:sp>
        <p:sp>
          <p:nvSpPr>
            <p:cNvPr id="69" name="Sechseck 68">
              <a:extLst>
                <a:ext uri="{FF2B5EF4-FFF2-40B4-BE49-F238E27FC236}">
                  <a16:creationId xmlns:a16="http://schemas.microsoft.com/office/drawing/2014/main" id="{22F7BF2C-54EC-44CB-9F77-FBC283DB30CB}"/>
                </a:ext>
              </a:extLst>
            </p:cNvPr>
            <p:cNvSpPr/>
            <p:nvPr/>
          </p:nvSpPr>
          <p:spPr>
            <a:xfrm>
              <a:off x="3222385" y="26513098"/>
              <a:ext cx="5904656" cy="1762258"/>
            </a:xfrm>
            <a:prstGeom prst="hexagon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000" b="1" dirty="0" err="1" smtClean="0">
                  <a:solidFill>
                    <a:schemeClr val="bg1"/>
                  </a:solidFill>
                </a:rPr>
                <a:t>Podręcznik</a:t>
              </a:r>
              <a:r>
                <a:rPr lang="en-GB" sz="3000" b="1" dirty="0" smtClean="0">
                  <a:solidFill>
                    <a:schemeClr val="bg1"/>
                  </a:solidFill>
                </a:rPr>
                <a:t> </a:t>
              </a:r>
              <a:r>
                <a:rPr lang="en-GB" sz="3000" b="1" dirty="0" err="1">
                  <a:solidFill>
                    <a:schemeClr val="bg1"/>
                  </a:solidFill>
                </a:rPr>
                <a:t>dla</a:t>
              </a:r>
              <a:r>
                <a:rPr lang="en-GB" sz="3000" b="1" dirty="0">
                  <a:solidFill>
                    <a:schemeClr val="bg1"/>
                  </a:solidFill>
                </a:rPr>
                <a:t> </a:t>
              </a:r>
              <a:r>
                <a:rPr lang="en-GB" sz="3000" b="1" dirty="0" err="1">
                  <a:solidFill>
                    <a:schemeClr val="bg1"/>
                  </a:solidFill>
                </a:rPr>
                <a:t>kadry</a:t>
              </a:r>
              <a:r>
                <a:rPr lang="en-GB" sz="3000" b="1" dirty="0">
                  <a:solidFill>
                    <a:schemeClr val="bg1"/>
                  </a:solidFill>
                </a:rPr>
                <a:t> </a:t>
              </a:r>
              <a:r>
                <a:rPr lang="en-GB" sz="3000" b="1" dirty="0" err="1" smtClean="0">
                  <a:solidFill>
                    <a:schemeClr val="bg1"/>
                  </a:solidFill>
                </a:rPr>
                <a:t>dydaktycznej</a:t>
              </a:r>
              <a:r>
                <a:rPr lang="pl-PL" sz="3000" b="1" dirty="0" smtClean="0">
                  <a:solidFill>
                    <a:schemeClr val="bg1"/>
                  </a:solidFill>
                </a:rPr>
                <a:t/>
              </a:r>
              <a:br>
                <a:rPr lang="pl-PL" sz="3000" b="1" dirty="0" smtClean="0">
                  <a:solidFill>
                    <a:schemeClr val="bg1"/>
                  </a:solidFill>
                </a:rPr>
              </a:br>
              <a:r>
                <a:rPr lang="en-GB" sz="3000" b="1" dirty="0" smtClean="0">
                  <a:solidFill>
                    <a:schemeClr val="bg1"/>
                  </a:solidFill>
                </a:rPr>
                <a:t>IDEAL GAME</a:t>
              </a:r>
              <a:endParaRPr lang="en-GB" sz="3000" b="1" dirty="0">
                <a:solidFill>
                  <a:schemeClr val="bg1"/>
                </a:solidFill>
              </a:endParaRPr>
            </a:p>
          </p:txBody>
        </p:sp>
        <p:sp>
          <p:nvSpPr>
            <p:cNvPr id="70" name="Sechseck 69">
              <a:extLst>
                <a:ext uri="{FF2B5EF4-FFF2-40B4-BE49-F238E27FC236}">
                  <a16:creationId xmlns:a16="http://schemas.microsoft.com/office/drawing/2014/main" id="{3C5FE0A6-DECE-47F9-A892-93893E4C1899}"/>
                </a:ext>
              </a:extLst>
            </p:cNvPr>
            <p:cNvSpPr/>
            <p:nvPr/>
          </p:nvSpPr>
          <p:spPr>
            <a:xfrm>
              <a:off x="9712180" y="26537285"/>
              <a:ext cx="5904656" cy="1762258"/>
            </a:xfrm>
            <a:prstGeom prst="hexagon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000" b="1" dirty="0" err="1" smtClean="0">
                  <a:solidFill>
                    <a:schemeClr val="bg1"/>
                  </a:solidFill>
                </a:rPr>
                <a:t>Podręcznik</a:t>
              </a:r>
              <a:r>
                <a:rPr lang="en-GB" sz="3000" b="1" dirty="0" smtClean="0">
                  <a:solidFill>
                    <a:schemeClr val="bg1"/>
                  </a:solidFill>
                </a:rPr>
                <a:t> </a:t>
              </a:r>
              <a:r>
                <a:rPr lang="en-GB" sz="3000" b="1" dirty="0">
                  <a:solidFill>
                    <a:schemeClr val="bg1"/>
                  </a:solidFill>
                </a:rPr>
                <a:t>z </a:t>
              </a:r>
              <a:r>
                <a:rPr lang="en-GB" sz="3000" b="1" dirty="0" err="1">
                  <a:solidFill>
                    <a:schemeClr val="bg1"/>
                  </a:solidFill>
                </a:rPr>
                <a:t>materiałami</a:t>
              </a:r>
              <a:r>
                <a:rPr lang="en-GB" sz="3000" b="1" dirty="0">
                  <a:solidFill>
                    <a:schemeClr val="bg1"/>
                  </a:solidFill>
                </a:rPr>
                <a:t> </a:t>
              </a:r>
              <a:r>
                <a:rPr lang="en-GB" sz="3000" b="1" dirty="0" err="1">
                  <a:solidFill>
                    <a:schemeClr val="bg1"/>
                  </a:solidFill>
                </a:rPr>
                <a:t>dydaktycznymi</a:t>
              </a:r>
              <a:r>
                <a:rPr lang="en-GB" sz="3000" b="1" dirty="0">
                  <a:solidFill>
                    <a:schemeClr val="bg1"/>
                  </a:solidFill>
                </a:rPr>
                <a:t> </a:t>
              </a:r>
              <a:r>
                <a:rPr lang="pl-PL" sz="3000" b="1" dirty="0" smtClean="0">
                  <a:solidFill>
                    <a:schemeClr val="bg1"/>
                  </a:solidFill>
                </a:rPr>
                <a:t/>
              </a:r>
              <a:br>
                <a:rPr lang="pl-PL" sz="3000" b="1" dirty="0" smtClean="0">
                  <a:solidFill>
                    <a:schemeClr val="bg1"/>
                  </a:solidFill>
                </a:rPr>
              </a:br>
              <a:r>
                <a:rPr lang="en-GB" sz="3000" b="1" dirty="0" smtClean="0">
                  <a:solidFill>
                    <a:schemeClr val="bg1"/>
                  </a:solidFill>
                </a:rPr>
                <a:t>IDEAL GAME</a:t>
              </a:r>
              <a:endParaRPr lang="en-GB" sz="3000" b="1" dirty="0">
                <a:solidFill>
                  <a:schemeClr val="bg1"/>
                </a:solidFill>
              </a:endParaRPr>
            </a:p>
          </p:txBody>
        </p:sp>
        <p:sp>
          <p:nvSpPr>
            <p:cNvPr id="71" name="Sechseck 70">
              <a:extLst>
                <a:ext uri="{FF2B5EF4-FFF2-40B4-BE49-F238E27FC236}">
                  <a16:creationId xmlns:a16="http://schemas.microsoft.com/office/drawing/2014/main" id="{04DAA2BB-3E0D-4695-BEF1-9CB9133DFA4E}"/>
                </a:ext>
              </a:extLst>
            </p:cNvPr>
            <p:cNvSpPr/>
            <p:nvPr/>
          </p:nvSpPr>
          <p:spPr>
            <a:xfrm>
              <a:off x="6256446" y="28625368"/>
              <a:ext cx="5904656" cy="1762258"/>
            </a:xfrm>
            <a:prstGeom prst="hexagon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3000" b="1" dirty="0" smtClean="0">
                  <a:solidFill>
                    <a:schemeClr val="bg1"/>
                  </a:solidFill>
                </a:rPr>
                <a:t>Podręcznik dla studentów </a:t>
              </a:r>
              <a:br>
                <a:rPr lang="pl-PL" sz="3000" b="1" dirty="0" smtClean="0">
                  <a:solidFill>
                    <a:schemeClr val="bg1"/>
                  </a:solidFill>
                </a:rPr>
              </a:br>
              <a:r>
                <a:rPr lang="en-GB" sz="3000" b="1" dirty="0" smtClean="0">
                  <a:solidFill>
                    <a:schemeClr val="bg1"/>
                  </a:solidFill>
                </a:rPr>
                <a:t>IDEAL GAME</a:t>
              </a:r>
              <a:endParaRPr lang="en-GB" sz="3000" b="1" dirty="0">
                <a:solidFill>
                  <a:schemeClr val="bg1"/>
                </a:solidFill>
              </a:endParaRPr>
            </a:p>
          </p:txBody>
        </p:sp>
        <p:sp>
          <p:nvSpPr>
            <p:cNvPr id="72" name="Sechseck 71">
              <a:extLst>
                <a:ext uri="{FF2B5EF4-FFF2-40B4-BE49-F238E27FC236}">
                  <a16:creationId xmlns:a16="http://schemas.microsoft.com/office/drawing/2014/main" id="{E9DDFA92-ABBD-4C5A-978E-C6AD610128E0}"/>
                </a:ext>
              </a:extLst>
            </p:cNvPr>
            <p:cNvSpPr/>
            <p:nvPr/>
          </p:nvSpPr>
          <p:spPr>
            <a:xfrm>
              <a:off x="12865342" y="28625368"/>
              <a:ext cx="5904656" cy="1762258"/>
            </a:xfrm>
            <a:prstGeom prst="hexagon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3000" b="1" dirty="0" smtClean="0">
                  <a:solidFill>
                    <a:schemeClr val="bg1"/>
                  </a:solidFill>
                </a:rPr>
                <a:t>Prezentacja wideo </a:t>
              </a:r>
              <a:br>
                <a:rPr lang="pl-PL" sz="3000" b="1" dirty="0" smtClean="0">
                  <a:solidFill>
                    <a:schemeClr val="bg1"/>
                  </a:solidFill>
                </a:rPr>
              </a:br>
              <a:r>
                <a:rPr lang="en-GB" sz="3000" b="1" dirty="0" smtClean="0">
                  <a:solidFill>
                    <a:schemeClr val="bg1"/>
                  </a:solidFill>
                </a:rPr>
                <a:t>IDEAL GAME</a:t>
              </a:r>
              <a:endParaRPr lang="en-GB" sz="3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73" name="Abgerundetes Rechteck 26">
            <a:extLst>
              <a:ext uri="{FF2B5EF4-FFF2-40B4-BE49-F238E27FC236}">
                <a16:creationId xmlns:a16="http://schemas.microsoft.com/office/drawing/2014/main" id="{9872E04B-84EA-492F-A7E4-5C48F4C951BF}"/>
              </a:ext>
            </a:extLst>
          </p:cNvPr>
          <p:cNvSpPr/>
          <p:nvPr/>
        </p:nvSpPr>
        <p:spPr>
          <a:xfrm>
            <a:off x="12961615" y="13897794"/>
            <a:ext cx="10997718" cy="4290154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75000"/>
                  <a:tint val="66000"/>
                  <a:satMod val="160000"/>
                </a:schemeClr>
              </a:gs>
              <a:gs pos="50000">
                <a:schemeClr val="accent2">
                  <a:lumMod val="75000"/>
                  <a:tint val="44500"/>
                  <a:satMod val="160000"/>
                </a:schemeClr>
              </a:gs>
              <a:gs pos="100000">
                <a:schemeClr val="accent2">
                  <a:lumMod val="75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solidFill>
              <a:srgbClr val="00206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3600" b="1" dirty="0" smtClean="0">
                <a:solidFill>
                  <a:srgbClr val="002060"/>
                </a:solidFill>
              </a:rPr>
              <a:t>Rezultaty intelektualne</a:t>
            </a:r>
            <a:endParaRPr lang="en-GB" sz="3600" b="1" dirty="0">
              <a:solidFill>
                <a:srgbClr val="002060"/>
              </a:solidFill>
            </a:endParaRPr>
          </a:p>
          <a:p>
            <a:endParaRPr lang="en-GB" sz="1000" b="1" dirty="0">
              <a:solidFill>
                <a:srgbClr val="002060"/>
              </a:solidFill>
            </a:endParaRPr>
          </a:p>
          <a:p>
            <a:r>
              <a:rPr lang="en-US" sz="3000" dirty="0">
                <a:solidFill>
                  <a:srgbClr val="001746"/>
                </a:solidFill>
              </a:rPr>
              <a:t>IO1: IDEAL GAME </a:t>
            </a:r>
            <a:r>
              <a:rPr lang="en-US" sz="3000" dirty="0" smtClean="0">
                <a:solidFill>
                  <a:srgbClr val="001746"/>
                </a:solidFill>
              </a:rPr>
              <a:t>– </a:t>
            </a:r>
            <a:r>
              <a:rPr lang="pl-PL" sz="3000" dirty="0" smtClean="0">
                <a:solidFill>
                  <a:srgbClr val="001746"/>
                </a:solidFill>
              </a:rPr>
              <a:t>Badanie wpływu gier poważnych na naukę w </a:t>
            </a:r>
            <a:r>
              <a:rPr lang="en-US" sz="3000" dirty="0">
                <a:solidFill>
                  <a:srgbClr val="001746"/>
                </a:solidFill>
              </a:rPr>
              <a:t/>
            </a:r>
            <a:br>
              <a:rPr lang="en-US" sz="3000" dirty="0">
                <a:solidFill>
                  <a:srgbClr val="001746"/>
                </a:solidFill>
              </a:rPr>
            </a:br>
            <a:r>
              <a:rPr lang="en-US" sz="3000" dirty="0">
                <a:solidFill>
                  <a:srgbClr val="001746"/>
                </a:solidFill>
              </a:rPr>
              <a:t>                                         </a:t>
            </a:r>
            <a:r>
              <a:rPr lang="pl-PL" sz="3000" dirty="0" smtClean="0">
                <a:solidFill>
                  <a:srgbClr val="001746"/>
                </a:solidFill>
              </a:rPr>
              <a:t>sektorze szkolnictwa wyższego</a:t>
            </a:r>
            <a:endParaRPr lang="en-US" sz="3000" dirty="0">
              <a:solidFill>
                <a:srgbClr val="001746"/>
              </a:solidFill>
            </a:endParaRPr>
          </a:p>
          <a:p>
            <a:r>
              <a:rPr lang="en-US" sz="3000" dirty="0">
                <a:solidFill>
                  <a:srgbClr val="001746"/>
                </a:solidFill>
              </a:rPr>
              <a:t>IO2: IDEAL GAME </a:t>
            </a:r>
            <a:r>
              <a:rPr lang="en-US" sz="3000" dirty="0" smtClean="0">
                <a:solidFill>
                  <a:srgbClr val="001746"/>
                </a:solidFill>
              </a:rPr>
              <a:t>– </a:t>
            </a:r>
            <a:r>
              <a:rPr lang="pl-PL" sz="3000" dirty="0" smtClean="0">
                <a:solidFill>
                  <a:srgbClr val="001746"/>
                </a:solidFill>
              </a:rPr>
              <a:t>Opracowanie Kreatora Gier</a:t>
            </a:r>
            <a:endParaRPr lang="en-US" sz="3000" dirty="0">
              <a:solidFill>
                <a:srgbClr val="001746"/>
              </a:solidFill>
            </a:endParaRPr>
          </a:p>
          <a:p>
            <a:r>
              <a:rPr lang="en-US" sz="3000" dirty="0">
                <a:solidFill>
                  <a:srgbClr val="001746"/>
                </a:solidFill>
              </a:rPr>
              <a:t>IO3: IDEAL </a:t>
            </a:r>
            <a:r>
              <a:rPr lang="en-US" sz="3000" dirty="0" smtClean="0">
                <a:solidFill>
                  <a:srgbClr val="001746"/>
                </a:solidFill>
              </a:rPr>
              <a:t>GAM</a:t>
            </a:r>
            <a:r>
              <a:rPr lang="pl-PL" sz="3000" dirty="0" smtClean="0">
                <a:solidFill>
                  <a:srgbClr val="001746"/>
                </a:solidFill>
              </a:rPr>
              <a:t>E - Opracowanie gier poważnych, materiałów</a:t>
            </a:r>
            <a:r>
              <a:rPr lang="en-US" sz="3000" dirty="0">
                <a:solidFill>
                  <a:srgbClr val="001746"/>
                </a:solidFill>
              </a:rPr>
              <a:t/>
            </a:r>
            <a:br>
              <a:rPr lang="en-US" sz="3000" dirty="0">
                <a:solidFill>
                  <a:srgbClr val="001746"/>
                </a:solidFill>
              </a:rPr>
            </a:br>
            <a:r>
              <a:rPr lang="en-US" sz="3000" dirty="0">
                <a:solidFill>
                  <a:srgbClr val="001746"/>
                </a:solidFill>
              </a:rPr>
              <a:t>                                        </a:t>
            </a:r>
            <a:r>
              <a:rPr lang="pl-PL" sz="3000" dirty="0" smtClean="0">
                <a:solidFill>
                  <a:srgbClr val="001746"/>
                </a:solidFill>
              </a:rPr>
              <a:t>dydaktycznych </a:t>
            </a:r>
            <a:r>
              <a:rPr lang="pl-PL" sz="3000" dirty="0">
                <a:solidFill>
                  <a:srgbClr val="001746"/>
                </a:solidFill>
              </a:rPr>
              <a:t>i </a:t>
            </a:r>
            <a:r>
              <a:rPr lang="pl-PL" sz="3000" dirty="0" smtClean="0">
                <a:solidFill>
                  <a:srgbClr val="001746"/>
                </a:solidFill>
              </a:rPr>
              <a:t>sposobów ich wdrażania OER </a:t>
            </a:r>
            <a:r>
              <a:rPr lang="en-US" sz="3000" dirty="0">
                <a:solidFill>
                  <a:srgbClr val="001746"/>
                </a:solidFill>
              </a:rPr>
              <a:t/>
            </a:r>
            <a:br>
              <a:rPr lang="en-US" sz="3000" dirty="0">
                <a:solidFill>
                  <a:srgbClr val="001746"/>
                </a:solidFill>
              </a:rPr>
            </a:br>
            <a:r>
              <a:rPr lang="en-US" sz="3000" dirty="0">
                <a:solidFill>
                  <a:srgbClr val="001746"/>
                </a:solidFill>
              </a:rPr>
              <a:t>IO4: IDEAL GAME </a:t>
            </a:r>
            <a:r>
              <a:rPr lang="en-US" sz="3000" dirty="0" smtClean="0">
                <a:solidFill>
                  <a:srgbClr val="001746"/>
                </a:solidFill>
              </a:rPr>
              <a:t>– </a:t>
            </a:r>
            <a:r>
              <a:rPr lang="pl-PL" sz="3000" dirty="0" smtClean="0">
                <a:solidFill>
                  <a:srgbClr val="001746"/>
                </a:solidFill>
              </a:rPr>
              <a:t>Opracowanie podręczników</a:t>
            </a:r>
            <a:r>
              <a:rPr lang="en-US" sz="3000" dirty="0">
                <a:solidFill>
                  <a:srgbClr val="001746"/>
                </a:solidFill>
              </a:rPr>
              <a:t/>
            </a:r>
            <a:br>
              <a:rPr lang="en-US" sz="3000" dirty="0">
                <a:solidFill>
                  <a:srgbClr val="001746"/>
                </a:solidFill>
              </a:rPr>
            </a:br>
            <a:r>
              <a:rPr lang="en-US" sz="3000" dirty="0">
                <a:solidFill>
                  <a:srgbClr val="001746"/>
                </a:solidFill>
              </a:rPr>
              <a:t>IO5: IDEAL GAME </a:t>
            </a:r>
            <a:r>
              <a:rPr lang="en-US" sz="3000" dirty="0" smtClean="0">
                <a:solidFill>
                  <a:srgbClr val="001746"/>
                </a:solidFill>
              </a:rPr>
              <a:t>– </a:t>
            </a:r>
            <a:r>
              <a:rPr lang="pl-PL" sz="3000" dirty="0" smtClean="0">
                <a:solidFill>
                  <a:srgbClr val="001746"/>
                </a:solidFill>
              </a:rPr>
              <a:t>Dokument strategiczny i raport </a:t>
            </a:r>
            <a:r>
              <a:rPr lang="pl-PL" sz="3000" dirty="0" err="1" smtClean="0">
                <a:solidFill>
                  <a:srgbClr val="001746"/>
                </a:solidFill>
              </a:rPr>
              <a:t>Layman’a</a:t>
            </a:r>
            <a:endParaRPr lang="en-US" sz="3000" dirty="0">
              <a:solidFill>
                <a:srgbClr val="001746"/>
              </a:solidFill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7824782" y="32860699"/>
            <a:ext cx="15985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800" dirty="0" smtClean="0"/>
              <a:t>Niniejsza </a:t>
            </a:r>
            <a:r>
              <a:rPr lang="pl-PL" sz="1800" dirty="0"/>
              <a:t>publikacja odzwierciedla jedynie stanowisko jej autora, Komisja Europejska nie ponosi odpowiedzialności za wykorzystanie zawartych w niej informacji.</a:t>
            </a:r>
            <a:endParaRPr lang="de-DE" sz="3600" dirty="0"/>
          </a:p>
        </p:txBody>
      </p:sp>
      <p:sp>
        <p:nvSpPr>
          <p:cNvPr id="29" name="Rechteck 28"/>
          <p:cNvSpPr/>
          <p:nvPr/>
        </p:nvSpPr>
        <p:spPr>
          <a:xfrm>
            <a:off x="12767052" y="34197880"/>
            <a:ext cx="5243110" cy="15121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0" name="Imagem 3">
            <a:extLst>
              <a:ext uri="{FF2B5EF4-FFF2-40B4-BE49-F238E27FC236}">
                <a16:creationId xmlns:a16="http://schemas.microsoft.com/office/drawing/2014/main" id="{283B1AFB-33FA-47C9-8962-571CEAE095B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7435" y="34316404"/>
            <a:ext cx="5408891" cy="1189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366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5_Iapetus">
  <a:themeElements>
    <a:clrScheme name="Benutzerdefiniert 2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E98211"/>
      </a:accent3>
      <a:accent4>
        <a:srgbClr val="FADA7A"/>
      </a:accent4>
      <a:accent5>
        <a:srgbClr val="E4E8AF"/>
      </a:accent5>
      <a:accent6>
        <a:srgbClr val="B20202"/>
      </a:accent6>
      <a:hlink>
        <a:srgbClr val="B292CA"/>
      </a:hlink>
      <a:folHlink>
        <a:srgbClr val="6B5680"/>
      </a:folHlink>
    </a:clrScheme>
    <a:fontScheme name="Iapetus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apetus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103</TotalTime>
  <Words>333</Words>
  <Application>Microsoft Office PowerPoint</Application>
  <PresentationFormat>Niestandardowy</PresentationFormat>
  <Paragraphs>62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8" baseType="lpstr">
      <vt:lpstr>Arial</vt:lpstr>
      <vt:lpstr>Calibri</vt:lpstr>
      <vt:lpstr>Corbel</vt:lpstr>
      <vt:lpstr>Wingdings</vt:lpstr>
      <vt:lpstr>Wingdings 2</vt:lpstr>
      <vt:lpstr>Wingdings 3</vt:lpstr>
      <vt:lpstr>5_Iapetus</vt:lpstr>
      <vt:lpstr>Prezentacja programu PowerPoint</vt:lpstr>
    </vt:vector>
  </TitlesOfParts>
  <Company>Universität Paderborn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Marc Beutner</dc:creator>
  <cp:lastModifiedBy>Magda Janiak</cp:lastModifiedBy>
  <cp:revision>335</cp:revision>
  <cp:lastPrinted>2015-08-12T11:23:49Z</cp:lastPrinted>
  <dcterms:created xsi:type="dcterms:W3CDTF">2010-08-25T14:48:58Z</dcterms:created>
  <dcterms:modified xsi:type="dcterms:W3CDTF">2021-01-07T14:50:02Z</dcterms:modified>
</cp:coreProperties>
</file>