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56500"/>
  <p:notesSz cx="6858000" cy="9144000"/>
  <p:embeddedFontLst>
    <p:embeddedFont>
      <p:font typeface="Open Sans Light" panose="020B0604020202020204" charset="0"/>
      <p:regular r:id="rId5"/>
    </p:embeddedFont>
    <p:embeddedFont>
      <p:font typeface="Lato Bold" panose="020B0604020202020204" charset="-18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ato" panose="020B0604020202020204" charset="-18"/>
      <p:regular r:id="rId11"/>
    </p:embeddedFont>
    <p:embeddedFont>
      <p:font typeface="Arimo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26365-72C8-4001-86A8-7AB0892F1951}" type="datetimeFigureOut">
              <a:rPr lang="pl-PL" smtClean="0"/>
              <a:t>2022-06-18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BDDF5-F8F0-4902-B3A8-8B8F65B359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18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BDDF5-F8F0-4902-B3A8-8B8F65B3596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323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130071" y="2349439"/>
            <a:ext cx="3703029" cy="5210561"/>
          </a:xfrm>
          <a:prstGeom prst="rect">
            <a:avLst/>
          </a:prstGeom>
          <a:solidFill>
            <a:srgbClr val="2EAADC"/>
          </a:solidFill>
        </p:spPr>
      </p:sp>
      <p:sp>
        <p:nvSpPr>
          <p:cNvPr id="3" name="AutoShape 3"/>
          <p:cNvSpPr/>
          <p:nvPr/>
        </p:nvSpPr>
        <p:spPr>
          <a:xfrm>
            <a:off x="-158040" y="-184150"/>
            <a:ext cx="3724557" cy="8032655"/>
          </a:xfrm>
          <a:prstGeom prst="rect">
            <a:avLst/>
          </a:prstGeom>
          <a:solidFill>
            <a:srgbClr val="2EAAD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64112" y="577941"/>
            <a:ext cx="2974148" cy="14922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1284"/>
          <a:stretch>
            <a:fillRect/>
          </a:stretch>
        </p:blipFill>
        <p:spPr>
          <a:xfrm>
            <a:off x="3885779" y="5411919"/>
            <a:ext cx="2920443" cy="8162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88954" y="4523376"/>
            <a:ext cx="917268" cy="2935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852552" y="4523226"/>
            <a:ext cx="1092022" cy="3658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 l="8580" t="26967" r="4447" b="27106"/>
          <a:stretch>
            <a:fillRect/>
          </a:stretch>
        </p:blipFill>
        <p:spPr>
          <a:xfrm>
            <a:off x="3803236" y="3810037"/>
            <a:ext cx="1503177" cy="446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076430" y="3751031"/>
            <a:ext cx="542314" cy="5645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473802" y="3219079"/>
            <a:ext cx="1416286" cy="3871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803236" y="3115651"/>
            <a:ext cx="1364980" cy="4686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1409032">
            <a:off x="8776159" y="5342107"/>
            <a:ext cx="1553947" cy="9938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507867" y="5915429"/>
            <a:ext cx="647567" cy="63866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91589" y="6752737"/>
            <a:ext cx="566512" cy="6149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8155434" y="6482067"/>
            <a:ext cx="666267" cy="54134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255101" y="4464050"/>
            <a:ext cx="1083700" cy="83361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39107" y="4554995"/>
            <a:ext cx="651726" cy="6517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9436752" y="6765569"/>
            <a:ext cx="571248" cy="60210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7352435" y="2635250"/>
            <a:ext cx="3099665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360000">
              <a:lnSpc>
                <a:spcPts val="1782"/>
              </a:lnSpc>
            </a:pPr>
            <a:r>
              <a:rPr lang="pl-PL" sz="1196" spc="23" dirty="0" smtClean="0">
                <a:solidFill>
                  <a:srgbClr val="FFFFFF"/>
                </a:solidFill>
                <a:latin typeface="Lato"/>
              </a:rPr>
              <a:t>	</a:t>
            </a:r>
            <a:r>
              <a:rPr lang="pl-PL" sz="1196" spc="23" dirty="0" smtClean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Projekt </a:t>
            </a:r>
            <a:r>
              <a:rPr lang="pl-PL" sz="1196" spc="23" dirty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IDEAL GAME ma na celu </a:t>
            </a:r>
            <a:r>
              <a:rPr lang="pl-PL" sz="1196" spc="23" dirty="0" smtClean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opracowanie </a:t>
            </a:r>
            <a:r>
              <a:rPr lang="pl-PL" sz="1196" spc="23" dirty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internetowego kreatora </a:t>
            </a:r>
            <a:r>
              <a:rPr lang="pl-PL" sz="1196" spc="23" dirty="0" smtClean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gier poważnych (</a:t>
            </a:r>
            <a:r>
              <a:rPr lang="pl-PL" sz="1196" spc="23" dirty="0" err="1" smtClean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Serious</a:t>
            </a:r>
            <a:r>
              <a:rPr lang="pl-PL" sz="1196" spc="23" dirty="0" smtClean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pl-PL" sz="1196" spc="23" dirty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Game </a:t>
            </a:r>
            <a:r>
              <a:rPr lang="pl-PL" sz="1196" spc="23" dirty="0" err="1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Creator</a:t>
            </a:r>
            <a:r>
              <a:rPr lang="pl-PL" sz="1196" spc="23" dirty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) oraz tworzenie, testowanie i </a:t>
            </a:r>
            <a:r>
              <a:rPr lang="pl-PL" sz="1196" spc="23" dirty="0" smtClean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ewaluację małych gier poważnych (dostępnych na zasadach Otwartych Zasobów Edukacyjnych, OZE) w ramach scenariuszy nauczania. </a:t>
            </a:r>
            <a:r>
              <a:rPr lang="pl-PL" sz="1196" spc="23" dirty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Podejście to ma na celu poprawę dydaktyki, edukacji i uczenia się w szkolnictwie wyższym za pomocą internetowego kreatora </a:t>
            </a:r>
            <a:r>
              <a:rPr lang="pl-PL" sz="1196" spc="23" dirty="0" smtClean="0">
                <a:solidFill>
                  <a:srgbClr val="FFFFFF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gier poważnych.</a:t>
            </a:r>
            <a:endParaRPr lang="en-US" sz="1196" spc="23" dirty="0">
              <a:solidFill>
                <a:srgbClr val="FFFFFF"/>
              </a:solidFill>
              <a:latin typeface="Lato" panose="020B0604020202020204" charset="-18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2572" y="413200"/>
            <a:ext cx="324176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360000">
              <a:lnSpc>
                <a:spcPts val="1788"/>
              </a:lnSpc>
            </a:pPr>
            <a:r>
              <a:rPr lang="pl-PL" sz="1200" spc="24" dirty="0" smtClean="0">
                <a:solidFill>
                  <a:srgbClr val="000000"/>
                </a:solidFill>
                <a:latin typeface="Arimo"/>
              </a:rPr>
              <a:t>	</a:t>
            </a:r>
            <a:r>
              <a:rPr lang="pl-PL" sz="1200" spc="24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Narzędzie </a:t>
            </a:r>
            <a:r>
              <a:rPr lang="pl-PL" sz="1200" spc="24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IDEAL GAME </a:t>
            </a:r>
            <a:r>
              <a:rPr lang="pl-PL" sz="1200" spc="24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stanowi wsparcie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nauczycieli w tworzeniu różnego rodzaju 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małych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gier poważnych, które można zintegrować z 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zajęciami praktycznymi, kursami i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wykładami, np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.</a:t>
            </a: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gry poważne do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nauki słownictwa zawodowego i 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słownictwa związanego z danym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przedmiotem, </a:t>
            </a:r>
            <a:endParaRPr lang="pl-PL" sz="1200" dirty="0" smtClean="0">
              <a:solidFill>
                <a:srgbClr val="000000"/>
              </a:solidFill>
              <a:latin typeface="Lato" panose="020B0604020202020204" charset="-18"/>
              <a:ea typeface="Open Sans Light" panose="020B0604020202020204" charset="0"/>
              <a:cs typeface="Open Sans Light" panose="020B0604020202020204" charset="0"/>
            </a:endParaRP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gry poważne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do oceny 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odpowiednich faktów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i terminów, </a:t>
            </a:r>
            <a:endParaRPr lang="pl-PL" sz="1200" dirty="0" smtClean="0">
              <a:solidFill>
                <a:srgbClr val="000000"/>
              </a:solidFill>
              <a:latin typeface="Lato" panose="020B0604020202020204" charset="-18"/>
              <a:ea typeface="Open Sans Light" panose="020B0604020202020204" charset="0"/>
              <a:cs typeface="Open Sans Light" panose="020B0604020202020204" charset="0"/>
            </a:endParaRP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gry 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poważne,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które koncentrują się na 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procesach, </a:t>
            </a: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gry 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poważne z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zakresu współzawodnictwa mające na celu poprawę jakości uczenia się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,</a:t>
            </a:r>
            <a:endParaRPr lang="pl-PL" sz="1200" dirty="0">
              <a:solidFill>
                <a:srgbClr val="000000"/>
              </a:solidFill>
              <a:latin typeface="Lato" panose="020B0604020202020204" charset="-18"/>
              <a:ea typeface="Open Sans Light" panose="020B0604020202020204" charset="0"/>
              <a:cs typeface="Open Sans Light" panose="020B0604020202020204" charset="0"/>
            </a:endParaRP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gry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logiczne angażujące uczniów 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w 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pracę z modelami, 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  <a:ea typeface="Open Sans Light" panose="020B0604020202020204" charset="0"/>
                <a:cs typeface="Open Sans Light" panose="020B0604020202020204" charset="0"/>
              </a:rPr>
              <a:t>teoriami itp. </a:t>
            </a:r>
            <a:endParaRPr lang="en-US" sz="1200" dirty="0">
              <a:solidFill>
                <a:srgbClr val="000000"/>
              </a:solidFill>
              <a:latin typeface="Lato" panose="020B0604020202020204" charset="-18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45669" y="6544567"/>
            <a:ext cx="3044420" cy="70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"/>
              </a:lnSpc>
            </a:pPr>
            <a:r>
              <a:rPr lang="pl-PL" sz="900" spc="18" dirty="0" smtClean="0">
                <a:solidFill>
                  <a:srgbClr val="000000"/>
                </a:solidFill>
                <a:latin typeface="Lato" panose="020B0604020202020204" charset="-18"/>
              </a:rPr>
              <a:t>Projekt </a:t>
            </a:r>
            <a:r>
              <a:rPr lang="pl-PL" sz="900" spc="18" dirty="0">
                <a:solidFill>
                  <a:srgbClr val="000000"/>
                </a:solidFill>
                <a:latin typeface="Lato" panose="020B0604020202020204" charset="-18"/>
              </a:rPr>
              <a:t>został zrealizowany przy wsparciu finansowym Komisji Europejskiej. Niniejsza publikacja odzwierciedla jedynie stanowisko jej autorów, a Komisja Europejska nie ponosi odpowiedzialności za umieszczoną w niej zawartość merytoryczną.</a:t>
            </a:r>
            <a:endParaRPr lang="en-US" sz="900" spc="18" dirty="0">
              <a:solidFill>
                <a:srgbClr val="000000"/>
              </a:solidFill>
              <a:latin typeface="Lato" panose="020B0604020202020204" charset="-1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93700" y="5408931"/>
            <a:ext cx="2822513" cy="19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pl-PL" sz="1200" dirty="0">
                <a:solidFill>
                  <a:srgbClr val="FFFFFF"/>
                </a:solidFill>
                <a:latin typeface="Lato" panose="020B0604020202020204" charset="-18"/>
              </a:rPr>
              <a:t>Więcej</a:t>
            </a:r>
            <a:r>
              <a:rPr lang="pl-PL" sz="1200" b="1" dirty="0">
                <a:solidFill>
                  <a:srgbClr val="FFFFFF"/>
                </a:solidFill>
                <a:latin typeface="Lato" panose="020B0604020202020204" charset="-18"/>
              </a:rPr>
              <a:t> </a:t>
            </a:r>
            <a:r>
              <a:rPr lang="pl-PL" sz="1200" dirty="0" smtClean="0">
                <a:solidFill>
                  <a:srgbClr val="FFFFFF"/>
                </a:solidFill>
                <a:latin typeface="Lato" panose="020B0604020202020204" charset="-18"/>
              </a:rPr>
              <a:t>informacji</a:t>
            </a:r>
            <a:r>
              <a:rPr lang="pl-PL" sz="1200" b="1" dirty="0" smtClean="0">
                <a:solidFill>
                  <a:srgbClr val="FFFFFF"/>
                </a:solidFill>
                <a:latin typeface="Lato" panose="020B0604020202020204" charset="-18"/>
              </a:rPr>
              <a:t>:</a:t>
            </a:r>
            <a:endParaRPr lang="en-US" sz="1200" b="1" dirty="0">
              <a:solidFill>
                <a:srgbClr val="FFFFFF"/>
              </a:solidFill>
              <a:latin typeface="Lato" panose="020B0604020202020204" charset="-1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85779" y="558891"/>
            <a:ext cx="3044420" cy="239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  <a:spcBef>
                <a:spcPct val="0"/>
              </a:spcBef>
            </a:pPr>
            <a:r>
              <a:rPr lang="pl-PL" sz="1200" b="1" dirty="0" smtClean="0">
                <a:solidFill>
                  <a:srgbClr val="000000"/>
                </a:solidFill>
                <a:latin typeface="Lato" panose="020B0604020202020204" charset="-18"/>
              </a:rPr>
              <a:t>Koordynator projektu:</a:t>
            </a:r>
            <a:endParaRPr lang="en-US" sz="1200" b="1" dirty="0">
              <a:solidFill>
                <a:srgbClr val="000000"/>
              </a:solidFill>
              <a:latin typeface="Lato" panose="020B0604020202020204" charset="-18"/>
            </a:endParaRP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dirty="0">
                <a:solidFill>
                  <a:srgbClr val="000000"/>
                </a:solidFill>
                <a:latin typeface="Lato" panose="020B0604020202020204" charset="-18"/>
              </a:rPr>
              <a:t>UNIVERSITY OF PADERBORN</a:t>
            </a:r>
          </a:p>
          <a:p>
            <a:pPr>
              <a:lnSpc>
                <a:spcPts val="1679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Lato" panose="020B0604020202020204" charset="-18"/>
            </a:endParaRPr>
          </a:p>
          <a:p>
            <a:pPr>
              <a:lnSpc>
                <a:spcPts val="1679"/>
              </a:lnSpc>
              <a:spcBef>
                <a:spcPct val="0"/>
              </a:spcBef>
            </a:pPr>
            <a:r>
              <a:rPr lang="en-US" sz="1200" b="1" dirty="0" err="1" smtClean="0">
                <a:solidFill>
                  <a:srgbClr val="000000"/>
                </a:solidFill>
                <a:latin typeface="Lato" panose="020B0604020202020204" charset="-18"/>
              </a:rPr>
              <a:t>Partn</a:t>
            </a:r>
            <a:r>
              <a:rPr lang="pl-PL" sz="1200" b="1" dirty="0" err="1" smtClean="0">
                <a:solidFill>
                  <a:srgbClr val="000000"/>
                </a:solidFill>
                <a:latin typeface="Lato" panose="020B0604020202020204" charset="-18"/>
              </a:rPr>
              <a:t>erzy</a:t>
            </a:r>
            <a:r>
              <a:rPr lang="en-US" sz="1200" b="1" dirty="0" smtClean="0">
                <a:solidFill>
                  <a:srgbClr val="000000"/>
                </a:solidFill>
                <a:latin typeface="Lato" panose="020B0604020202020204" charset="-18"/>
              </a:rPr>
              <a:t>:</a:t>
            </a:r>
            <a:endParaRPr lang="en-US" sz="1200" b="1" dirty="0">
              <a:solidFill>
                <a:srgbClr val="000000"/>
              </a:solidFill>
              <a:latin typeface="Lato" panose="020B0604020202020204" charset="-18"/>
            </a:endParaRP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ato" panose="020B0604020202020204" charset="-18"/>
              </a:rPr>
              <a:t>INGENIOUS KNOWLEDGE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ato" panose="020B0604020202020204" charset="-18"/>
              </a:rPr>
              <a:t>UNIVERSITATEA DIN PITESTI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ato" panose="020B0604020202020204" charset="-18"/>
              </a:rPr>
              <a:t>WY</a:t>
            </a:r>
            <a:r>
              <a:rPr lang="pl-PL" sz="1200" dirty="0">
                <a:solidFill>
                  <a:srgbClr val="000000"/>
                </a:solidFill>
                <a:latin typeface="Lato" panose="020B0604020202020204" charset="-18"/>
              </a:rPr>
              <a:t>Ż</a:t>
            </a:r>
            <a:r>
              <a:rPr lang="en-US" sz="1200" dirty="0">
                <a:solidFill>
                  <a:srgbClr val="000000"/>
                </a:solidFill>
                <a:latin typeface="Lato" panose="020B0604020202020204" charset="-18"/>
              </a:rPr>
              <a:t>SZA SZKO</a:t>
            </a:r>
            <a:r>
              <a:rPr lang="pl-PL" sz="1200" dirty="0" smtClean="0">
                <a:solidFill>
                  <a:srgbClr val="000000"/>
                </a:solidFill>
                <a:latin typeface="Lato" panose="020B0604020202020204" charset="-18"/>
              </a:rPr>
              <a:t>Ł</a:t>
            </a:r>
            <a:r>
              <a:rPr lang="en-US" sz="1200" dirty="0" smtClean="0">
                <a:solidFill>
                  <a:srgbClr val="000000"/>
                </a:solidFill>
                <a:latin typeface="Lato" panose="020B0604020202020204" charset="-18"/>
              </a:rPr>
              <a:t>A </a:t>
            </a:r>
            <a:r>
              <a:rPr lang="en-US" sz="1200" dirty="0">
                <a:solidFill>
                  <a:srgbClr val="000000"/>
                </a:solidFill>
                <a:latin typeface="Lato" panose="020B0604020202020204" charset="-18"/>
              </a:rPr>
              <a:t>EKONOMII I INNOWACJI W LUBLINIE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ato" panose="020B0604020202020204" charset="-18"/>
              </a:rPr>
              <a:t>UNIVERSITY OF DUNDEE</a:t>
            </a:r>
          </a:p>
          <a:p>
            <a:pPr marL="259080" lvl="1" indent="-129540">
              <a:lnSpc>
                <a:spcPts val="1679"/>
              </a:lnSpc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ato" panose="020B0604020202020204" charset="-18"/>
              </a:rPr>
              <a:t>UNIVERSIDAD A DISTANCIA DE MADRID (UDIMA)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637160" y="4554995"/>
            <a:ext cx="651726" cy="651726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7101649" y="-41040"/>
            <a:ext cx="3731452" cy="372119"/>
          </a:xfrm>
          <a:prstGeom prst="rect">
            <a:avLst/>
          </a:prstGeom>
          <a:solidFill>
            <a:srgbClr val="2EAADC"/>
          </a:solidFill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>
          <a:xfrm>
            <a:off x="1128340" y="5771148"/>
            <a:ext cx="1318669" cy="131866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47789" y="7205708"/>
            <a:ext cx="3314333" cy="161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Lato" panose="020B0604020202020204" charset="-18"/>
              </a:rPr>
              <a:t>https://ideal-game.eduproject.eu/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4569" y="-527597"/>
            <a:ext cx="3724557" cy="8136997"/>
          </a:xfrm>
          <a:prstGeom prst="rect">
            <a:avLst/>
          </a:prstGeom>
          <a:solidFill>
            <a:srgbClr val="2EAADC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5581" y="348587"/>
            <a:ext cx="915063" cy="91506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58054" y="6756375"/>
            <a:ext cx="3070117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diamond" w="lg" len="lg"/>
            <a:tailEnd type="diamond" w="lg" len="lg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42507" y="3924000"/>
            <a:ext cx="6415458" cy="340152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8054" y="1457807"/>
            <a:ext cx="3070117" cy="5155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85"/>
              </a:lnSpc>
            </a:pPr>
            <a:r>
              <a:rPr lang="pl-PL" sz="1200" b="1" spc="27" dirty="0" smtClean="0">
                <a:solidFill>
                  <a:srgbClr val="FFFFFF"/>
                </a:solidFill>
                <a:latin typeface="Lato" panose="020B0604020202020204" charset="-18"/>
              </a:rPr>
              <a:t>Główne cele projektu</a:t>
            </a:r>
            <a:r>
              <a:rPr lang="en-US" sz="1200" b="1" spc="27" dirty="0" smtClean="0">
                <a:solidFill>
                  <a:srgbClr val="FFFFFF"/>
                </a:solidFill>
                <a:latin typeface="Lato" panose="020B0604020202020204" charset="-18"/>
              </a:rPr>
              <a:t>:</a:t>
            </a:r>
            <a:endParaRPr lang="pl-PL" sz="1200" b="1" spc="27" dirty="0" smtClean="0">
              <a:solidFill>
                <a:srgbClr val="FFFFFF"/>
              </a:solidFill>
              <a:latin typeface="Lato" panose="020B0604020202020204" charset="-18"/>
            </a:endParaRPr>
          </a:p>
          <a:p>
            <a:pPr algn="just">
              <a:lnSpc>
                <a:spcPts val="2085"/>
              </a:lnSpc>
            </a:pPr>
            <a:endParaRPr lang="en-US" sz="1200" b="1" spc="27" dirty="0">
              <a:solidFill>
                <a:srgbClr val="FFFFFF"/>
              </a:solidFill>
              <a:latin typeface="Lato" panose="020B0604020202020204" charset="-18"/>
            </a:endParaRP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Opracowanie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narzędzia do </a:t>
            </a:r>
            <a:r>
              <a:rPr lang="pl-PL" sz="1100" spc="20" dirty="0">
                <a:solidFill>
                  <a:srgbClr val="000000"/>
                </a:solidFill>
                <a:latin typeface="Lato" panose="020B0604020202020204" charset="-18"/>
              </a:rPr>
              <a:t>tworzenia gier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poważnych online;</a:t>
            </a: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Opracowanie 50 gier poważnych;</a:t>
            </a: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Zastosowanie koncepcji </a:t>
            </a:r>
            <a:r>
              <a:rPr lang="pl-PL" sz="1100" spc="20" dirty="0">
                <a:solidFill>
                  <a:srgbClr val="000000"/>
                </a:solidFill>
                <a:latin typeface="Lato" panose="020B0604020202020204" charset="-18"/>
              </a:rPr>
              <a:t>odwróconej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klasy</a:t>
            </a:r>
            <a:r>
              <a:rPr lang="pl-PL" sz="1100" spc="20" dirty="0">
                <a:solidFill>
                  <a:srgbClr val="000000"/>
                </a:solidFill>
                <a:latin typeface="Lato" panose="020B0604020202020204" charset="-18"/>
              </a:rPr>
              <a:t>;</a:t>
            </a:r>
            <a:endParaRPr lang="pl-PL" sz="1100" spc="20" dirty="0" smtClean="0">
              <a:solidFill>
                <a:srgbClr val="000000"/>
              </a:solidFill>
              <a:latin typeface="Lato" panose="020B0604020202020204" charset="-18"/>
            </a:endParaRP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Zgromadzenie dobrych </a:t>
            </a:r>
            <a:r>
              <a:rPr lang="pl-PL" sz="1100" spc="20" dirty="0">
                <a:solidFill>
                  <a:srgbClr val="000000"/>
                </a:solidFill>
                <a:latin typeface="Lato" panose="020B0604020202020204" charset="-18"/>
              </a:rPr>
              <a:t>praktyk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/>
            </a:r>
            <a:b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</a:b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w </a:t>
            </a:r>
            <a:r>
              <a:rPr lang="pl-PL" sz="1100" spc="20" dirty="0">
                <a:solidFill>
                  <a:srgbClr val="000000"/>
                </a:solidFill>
                <a:latin typeface="Lato" panose="020B0604020202020204" charset="-18"/>
              </a:rPr>
              <a:t>zakresie zasobów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dydaktycznych;</a:t>
            </a: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Przygotowanie r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aportu </a:t>
            </a:r>
            <a:r>
              <a:rPr lang="pl-PL" sz="1100" spc="20" dirty="0">
                <a:solidFill>
                  <a:srgbClr val="000000"/>
                </a:solidFill>
                <a:latin typeface="Lato" panose="020B0604020202020204" charset="-18"/>
              </a:rPr>
              <a:t>z badań nad wykorzystaniem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gier poważnych w </a:t>
            </a:r>
            <a:r>
              <a:rPr lang="pl-PL" sz="1100" spc="20" dirty="0">
                <a:solidFill>
                  <a:srgbClr val="000000"/>
                </a:solidFill>
                <a:latin typeface="Lato" panose="020B0604020202020204" charset="-18"/>
              </a:rPr>
              <a:t>szkolnictwie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wyższym;</a:t>
            </a: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Opracowanie d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okumentu programowego </a:t>
            </a:r>
            <a:r>
              <a:rPr lang="pl-PL" sz="1100" spc="20" dirty="0">
                <a:solidFill>
                  <a:srgbClr val="000000"/>
                </a:solidFill>
                <a:latin typeface="Lato" panose="020B0604020202020204" charset="-18"/>
              </a:rPr>
              <a:t>IDEAL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GAME;</a:t>
            </a:r>
            <a:endParaRPr lang="pl-PL" sz="1100" spc="20" dirty="0">
              <a:solidFill>
                <a:srgbClr val="000000"/>
              </a:solidFill>
              <a:latin typeface="Lato" panose="020B0604020202020204" charset="-18"/>
            </a:endParaRP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Opracowanie strony internetowej;</a:t>
            </a:r>
            <a:endParaRPr lang="pl-PL" sz="1100" spc="20" dirty="0" smtClean="0">
              <a:solidFill>
                <a:srgbClr val="000000"/>
              </a:solidFill>
              <a:latin typeface="Lato" panose="020B0604020202020204" charset="-18"/>
            </a:endParaRP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Opracowanie m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ateriałów  rozpowszechniających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rezultaty projektu;</a:t>
            </a: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Opracowanie p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odręcznika dydaktycznego dla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wykładowców i edukatorów;</a:t>
            </a: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Opracowanie p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odręcznika </a:t>
            </a:r>
            <a:r>
              <a:rPr lang="pl-PL" sz="1100" spc="20" dirty="0">
                <a:solidFill>
                  <a:srgbClr val="000000"/>
                </a:solidFill>
                <a:latin typeface="Lato" panose="020B0604020202020204" charset="-18"/>
              </a:rPr>
              <a:t>dla wykładowców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dot. obsługi narzędzia IDEAL GAME;</a:t>
            </a: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Opracowanie podręcznika dla </a:t>
            </a: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studentów; </a:t>
            </a:r>
          </a:p>
          <a:p>
            <a:pPr marL="171450" indent="-171450" algn="just">
              <a:lnSpc>
                <a:spcPts val="1788"/>
              </a:lnSpc>
              <a:buFont typeface="Arial" panose="020B0604020202020204" pitchFamily="34" charset="0"/>
              <a:buChar char="•"/>
            </a:pPr>
            <a:r>
              <a:rPr lang="pl-PL" sz="1100" spc="20" dirty="0" smtClean="0">
                <a:solidFill>
                  <a:srgbClr val="000000"/>
                </a:solidFill>
                <a:latin typeface="Lato" panose="020B0604020202020204" charset="-18"/>
              </a:rPr>
              <a:t>Opracowanie wideo-prezentacji narzędzia.</a:t>
            </a:r>
            <a:endParaRPr lang="pl-PL" sz="1100" spc="20" dirty="0" smtClean="0">
              <a:solidFill>
                <a:srgbClr val="000000"/>
              </a:solidFill>
              <a:latin typeface="Lato" panose="020B0604020202020204" charset="-18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45880" y="298469"/>
            <a:ext cx="2000239" cy="1003629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962507" y="1642467"/>
            <a:ext cx="6886750" cy="2014408"/>
          </a:xfrm>
          <a:prstGeom prst="rect">
            <a:avLst/>
          </a:prstGeom>
          <a:solidFill>
            <a:srgbClr val="2EAADC"/>
          </a:solidFill>
        </p:spPr>
      </p:sp>
      <p:sp>
        <p:nvSpPr>
          <p:cNvPr id="9" name="TextBox 9"/>
          <p:cNvSpPr txBox="1"/>
          <p:nvPr/>
        </p:nvSpPr>
        <p:spPr>
          <a:xfrm>
            <a:off x="4415543" y="1655771"/>
            <a:ext cx="5678159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85"/>
              </a:lnSpc>
            </a:pPr>
            <a:r>
              <a:rPr lang="pl-PL" sz="1399" spc="27" dirty="0" smtClean="0">
                <a:solidFill>
                  <a:srgbClr val="FFFFFF"/>
                </a:solidFill>
                <a:latin typeface="Lato Bold"/>
              </a:rPr>
              <a:t>Rezultaty projektu</a:t>
            </a:r>
            <a:r>
              <a:rPr lang="en-US" sz="1399" spc="27" dirty="0" smtClean="0">
                <a:solidFill>
                  <a:srgbClr val="FFFFFF"/>
                </a:solidFill>
                <a:latin typeface="Lato Bold"/>
              </a:rPr>
              <a:t>:</a:t>
            </a:r>
            <a:endParaRPr lang="en-US" sz="1399" spc="27" dirty="0">
              <a:solidFill>
                <a:srgbClr val="FFFFFF"/>
              </a:solidFill>
              <a:latin typeface="Lato Bold"/>
            </a:endParaRPr>
          </a:p>
          <a:p>
            <a:pPr algn="just">
              <a:lnSpc>
                <a:spcPts val="1788"/>
              </a:lnSpc>
            </a:pPr>
            <a:r>
              <a:rPr lang="en-US" sz="1200" spc="24" dirty="0">
                <a:solidFill>
                  <a:srgbClr val="000000"/>
                </a:solidFill>
                <a:latin typeface="Lato Bold"/>
              </a:rPr>
              <a:t>IO1</a:t>
            </a:r>
            <a:r>
              <a:rPr lang="en-US" sz="1200" spc="24" dirty="0">
                <a:solidFill>
                  <a:srgbClr val="000000"/>
                </a:solidFill>
                <a:latin typeface="Lato"/>
              </a:rPr>
              <a:t>: IDEAL GAME - </a:t>
            </a:r>
            <a:r>
              <a:rPr lang="pl-PL" sz="1200" spc="24" dirty="0">
                <a:solidFill>
                  <a:srgbClr val="000000"/>
                </a:solidFill>
                <a:latin typeface="Lato"/>
              </a:rPr>
              <a:t>Badania </a:t>
            </a:r>
            <a:r>
              <a:rPr lang="pl-PL" sz="1200" spc="24" dirty="0" smtClean="0">
                <a:solidFill>
                  <a:srgbClr val="000000"/>
                </a:solidFill>
                <a:latin typeface="Lato"/>
              </a:rPr>
              <a:t>nad nauczaniem i uczeniem się </a:t>
            </a:r>
            <a:r>
              <a:rPr lang="pl-PL" sz="1200" spc="24" dirty="0">
                <a:solidFill>
                  <a:srgbClr val="000000"/>
                </a:solidFill>
                <a:latin typeface="Lato"/>
              </a:rPr>
              <a:t>z wykorzystaniem gier </a:t>
            </a:r>
            <a:r>
              <a:rPr lang="pl-PL" sz="1200" spc="24" dirty="0" smtClean="0">
                <a:solidFill>
                  <a:srgbClr val="000000"/>
                </a:solidFill>
                <a:latin typeface="Lato"/>
              </a:rPr>
              <a:t>poważnych w </a:t>
            </a:r>
            <a:r>
              <a:rPr lang="pl-PL" sz="1200" spc="24" dirty="0">
                <a:solidFill>
                  <a:srgbClr val="000000"/>
                </a:solidFill>
                <a:latin typeface="Lato"/>
              </a:rPr>
              <a:t>szkolnictwie wyższym.</a:t>
            </a:r>
          </a:p>
          <a:p>
            <a:pPr algn="just">
              <a:lnSpc>
                <a:spcPts val="1788"/>
              </a:lnSpc>
            </a:pPr>
            <a:r>
              <a:rPr lang="pl-PL" sz="1200" b="1" spc="24" dirty="0">
                <a:solidFill>
                  <a:srgbClr val="000000"/>
                </a:solidFill>
                <a:latin typeface="Lato"/>
              </a:rPr>
              <a:t>IO2: </a:t>
            </a:r>
            <a:r>
              <a:rPr lang="pl-PL" sz="1200" b="1" spc="24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pl-PL" sz="1200" spc="24" dirty="0" smtClean="0">
                <a:solidFill>
                  <a:srgbClr val="000000"/>
                </a:solidFill>
                <a:latin typeface="Lato"/>
              </a:rPr>
              <a:t>IDEAL </a:t>
            </a:r>
            <a:r>
              <a:rPr lang="pl-PL" sz="1200" spc="24" dirty="0">
                <a:solidFill>
                  <a:srgbClr val="000000"/>
                </a:solidFill>
                <a:latin typeface="Lato"/>
              </a:rPr>
              <a:t>GAME - </a:t>
            </a:r>
            <a:r>
              <a:rPr lang="pl-PL" sz="1200" spc="24" dirty="0" smtClean="0">
                <a:solidFill>
                  <a:srgbClr val="000000"/>
                </a:solidFill>
                <a:latin typeface="Lato"/>
              </a:rPr>
              <a:t>Opracowanie  Kreatora Gier Online.</a:t>
            </a:r>
            <a:endParaRPr lang="pl-PL" sz="1200" spc="24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788"/>
              </a:lnSpc>
            </a:pPr>
            <a:r>
              <a:rPr lang="pl-PL" sz="1200" b="1" spc="24" dirty="0" smtClean="0">
                <a:solidFill>
                  <a:srgbClr val="000000"/>
                </a:solidFill>
                <a:latin typeface="Lato"/>
              </a:rPr>
              <a:t>IO3: </a:t>
            </a:r>
            <a:r>
              <a:rPr lang="pl-PL" sz="1200" spc="24" dirty="0" smtClean="0">
                <a:solidFill>
                  <a:srgbClr val="000000"/>
                </a:solidFill>
                <a:latin typeface="Lato"/>
              </a:rPr>
              <a:t>IDEAL GAME - Opracowanie zasobów OZE: gier poważnych, materiałów </a:t>
            </a:r>
            <a:r>
              <a:rPr lang="pl-PL" sz="1200" spc="24" dirty="0">
                <a:solidFill>
                  <a:srgbClr val="000000"/>
                </a:solidFill>
                <a:latin typeface="Lato"/>
              </a:rPr>
              <a:t>dydaktycznych oraz </a:t>
            </a:r>
            <a:r>
              <a:rPr lang="pl-PL" sz="1200" spc="24" dirty="0" smtClean="0">
                <a:solidFill>
                  <a:srgbClr val="000000"/>
                </a:solidFill>
                <a:latin typeface="Lato"/>
              </a:rPr>
              <a:t>metod ich implementacji.</a:t>
            </a:r>
            <a:endParaRPr lang="pl-PL" sz="1200" spc="24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788"/>
              </a:lnSpc>
            </a:pPr>
            <a:r>
              <a:rPr lang="pl-PL" sz="1200" b="1" spc="24" dirty="0">
                <a:solidFill>
                  <a:srgbClr val="000000"/>
                </a:solidFill>
                <a:latin typeface="Lato"/>
              </a:rPr>
              <a:t>IO4: </a:t>
            </a:r>
            <a:r>
              <a:rPr lang="pl-PL" sz="1200" spc="24" dirty="0">
                <a:solidFill>
                  <a:srgbClr val="000000"/>
                </a:solidFill>
                <a:latin typeface="Lato"/>
              </a:rPr>
              <a:t>IDEAL GAME - opracowanie </a:t>
            </a:r>
            <a:r>
              <a:rPr lang="pl-PL" sz="1200" spc="24" dirty="0" smtClean="0">
                <a:solidFill>
                  <a:srgbClr val="000000"/>
                </a:solidFill>
                <a:latin typeface="Lato"/>
              </a:rPr>
              <a:t>podręczników.</a:t>
            </a:r>
            <a:endParaRPr lang="pl-PL" sz="1200" spc="24" dirty="0">
              <a:solidFill>
                <a:srgbClr val="000000"/>
              </a:solidFill>
              <a:latin typeface="Lato"/>
            </a:endParaRPr>
          </a:p>
          <a:p>
            <a:pPr algn="just">
              <a:lnSpc>
                <a:spcPts val="1788"/>
              </a:lnSpc>
            </a:pPr>
            <a:r>
              <a:rPr lang="pl-PL" sz="1200" b="1" spc="24" dirty="0">
                <a:solidFill>
                  <a:srgbClr val="000000"/>
                </a:solidFill>
                <a:latin typeface="Lato"/>
              </a:rPr>
              <a:t>IO5: </a:t>
            </a:r>
            <a:r>
              <a:rPr lang="pl-PL" sz="1200" spc="24" dirty="0">
                <a:solidFill>
                  <a:srgbClr val="000000"/>
                </a:solidFill>
                <a:latin typeface="Lato"/>
              </a:rPr>
              <a:t>IDEAL GAME </a:t>
            </a:r>
            <a:r>
              <a:rPr lang="pl-PL" sz="1200" spc="24" dirty="0" smtClean="0">
                <a:solidFill>
                  <a:srgbClr val="000000"/>
                </a:solidFill>
                <a:latin typeface="Lato"/>
              </a:rPr>
              <a:t>– Opracowanie dokumentu programowego i raportu </a:t>
            </a:r>
            <a:r>
              <a:rPr lang="pl-PL" sz="1200" spc="24" dirty="0" err="1" smtClean="0">
                <a:solidFill>
                  <a:srgbClr val="000000"/>
                </a:solidFill>
                <a:latin typeface="Lato"/>
              </a:rPr>
              <a:t>Layman’a</a:t>
            </a:r>
            <a:r>
              <a:rPr lang="pl-PL" sz="1200" spc="24" dirty="0" smtClean="0">
                <a:solidFill>
                  <a:srgbClr val="000000"/>
                </a:solidFill>
                <a:latin typeface="Lato"/>
              </a:rPr>
              <a:t>.</a:t>
            </a:r>
            <a:endParaRPr lang="pl-PL" sz="1200" spc="24" dirty="0">
              <a:solidFill>
                <a:srgbClr val="000000"/>
              </a:solidFill>
              <a:latin typeface="Lato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655302" y="4464050"/>
            <a:ext cx="2438400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88"/>
              </a:lnSpc>
            </a:pPr>
            <a:r>
              <a:rPr lang="pl-PL" sz="1200" b="1" spc="24" dirty="0" smtClean="0">
                <a:solidFill>
                  <a:srgbClr val="000000"/>
                </a:solidFill>
                <a:latin typeface="Lato" panose="020B0604020202020204" charset="-18"/>
              </a:rPr>
              <a:t>Czas realizacji</a:t>
            </a:r>
            <a:r>
              <a:rPr lang="en-US" sz="1200" b="1" spc="24" dirty="0" smtClean="0">
                <a:solidFill>
                  <a:srgbClr val="000000"/>
                </a:solidFill>
                <a:latin typeface="Lato" panose="020B0604020202020204" charset="-18"/>
              </a:rPr>
              <a:t>: </a:t>
            </a:r>
            <a:r>
              <a:rPr lang="en-US" sz="1200" b="1" spc="24" dirty="0">
                <a:solidFill>
                  <a:srgbClr val="000000"/>
                </a:solidFill>
                <a:latin typeface="Lato" panose="020B0604020202020204" charset="-18"/>
              </a:rPr>
              <a:t>28 </a:t>
            </a:r>
            <a:r>
              <a:rPr lang="pl-PL" sz="1200" b="1" spc="24" dirty="0" smtClean="0">
                <a:solidFill>
                  <a:srgbClr val="000000"/>
                </a:solidFill>
                <a:latin typeface="Lato" panose="020B0604020202020204" charset="-18"/>
              </a:rPr>
              <a:t>miesięcy</a:t>
            </a:r>
            <a:endParaRPr lang="en-US" sz="1200" b="1" spc="24" dirty="0">
              <a:solidFill>
                <a:srgbClr val="000000"/>
              </a:solidFill>
              <a:latin typeface="Lato" panose="020B0604020202020204" charset="-18"/>
            </a:endParaRPr>
          </a:p>
          <a:p>
            <a:pPr algn="ctr">
              <a:lnSpc>
                <a:spcPts val="1788"/>
              </a:lnSpc>
            </a:pPr>
            <a:r>
              <a:rPr lang="pl-PL" sz="1200" b="1" spc="24" dirty="0" smtClean="0">
                <a:solidFill>
                  <a:srgbClr val="000000"/>
                </a:solidFill>
                <a:latin typeface="Lato" panose="020B0604020202020204" charset="-18"/>
              </a:rPr>
              <a:t>Data rozpoczęcia</a:t>
            </a:r>
            <a:r>
              <a:rPr lang="en-US" sz="1200" b="1" spc="24" dirty="0" smtClean="0">
                <a:solidFill>
                  <a:srgbClr val="000000"/>
                </a:solidFill>
                <a:latin typeface="Lato" panose="020B0604020202020204" charset="-18"/>
              </a:rPr>
              <a:t>: </a:t>
            </a:r>
            <a:r>
              <a:rPr lang="en-US" sz="1200" b="1" spc="24" dirty="0">
                <a:solidFill>
                  <a:srgbClr val="000000"/>
                </a:solidFill>
                <a:latin typeface="Lato" panose="020B0604020202020204" charset="-18"/>
              </a:rPr>
              <a:t>01.09.2020</a:t>
            </a:r>
          </a:p>
          <a:p>
            <a:pPr algn="ctr">
              <a:lnSpc>
                <a:spcPts val="1788"/>
              </a:lnSpc>
            </a:pPr>
            <a:r>
              <a:rPr lang="pl-PL" sz="1200" b="1" spc="24" dirty="0" smtClean="0">
                <a:solidFill>
                  <a:srgbClr val="000000"/>
                </a:solidFill>
                <a:latin typeface="Lato" panose="020B0604020202020204" charset="-18"/>
              </a:rPr>
              <a:t>Data zakończenia</a:t>
            </a:r>
            <a:r>
              <a:rPr lang="en-US" sz="1200" b="1" spc="24" dirty="0" smtClean="0">
                <a:solidFill>
                  <a:srgbClr val="000000"/>
                </a:solidFill>
                <a:latin typeface="Lato" panose="020B0604020202020204" charset="-18"/>
              </a:rPr>
              <a:t>: </a:t>
            </a:r>
            <a:r>
              <a:rPr lang="en-US" sz="1200" b="1" spc="24" dirty="0">
                <a:solidFill>
                  <a:srgbClr val="000000"/>
                </a:solidFill>
                <a:latin typeface="Lato" panose="020B0604020202020204" charset="-18"/>
              </a:rPr>
              <a:t>31.12.2022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51700" y="419410"/>
            <a:ext cx="3183069" cy="702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36"/>
              </a:lnSpc>
            </a:pPr>
            <a:r>
              <a:rPr lang="pl-PL" sz="1200" b="1" spc="25" dirty="0" smtClean="0">
                <a:solidFill>
                  <a:srgbClr val="2EAADC"/>
                </a:solidFill>
                <a:latin typeface="Lato" panose="020B0604020202020204" charset="-18"/>
              </a:rPr>
              <a:t>Udoskonalenie dydaktyki</a:t>
            </a:r>
            <a:r>
              <a:rPr lang="pl-PL" sz="1200" b="1" spc="25" dirty="0">
                <a:solidFill>
                  <a:srgbClr val="2EAADC"/>
                </a:solidFill>
                <a:latin typeface="Lato" panose="020B0604020202020204" charset="-18"/>
              </a:rPr>
              <a:t>, edukacji i uczenia się w szkolnictwie wyższym za pomocą </a:t>
            </a:r>
            <a:r>
              <a:rPr lang="pl-PL" sz="1200" b="1" spc="25" dirty="0" smtClean="0">
                <a:solidFill>
                  <a:srgbClr val="2EAADC"/>
                </a:solidFill>
                <a:latin typeface="Lato" panose="020B0604020202020204" charset="-18"/>
              </a:rPr>
              <a:t>Kreatora Gier Poważnych Online</a:t>
            </a:r>
            <a:endParaRPr lang="en-US" sz="1200" b="1" spc="24" dirty="0">
              <a:solidFill>
                <a:srgbClr val="2EAADC"/>
              </a:solidFill>
              <a:latin typeface="Lato" panose="020B0604020202020204" charset="-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408</Words>
  <Application>Microsoft Office PowerPoint</Application>
  <PresentationFormat>Niestandardowy</PresentationFormat>
  <Paragraphs>44</Paragraphs>
  <Slides>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9" baseType="lpstr">
      <vt:lpstr>Open Sans Light</vt:lpstr>
      <vt:lpstr>Arial</vt:lpstr>
      <vt:lpstr>Lato Bold</vt:lpstr>
      <vt:lpstr>Calibri</vt:lpstr>
      <vt:lpstr>Lato</vt:lpstr>
      <vt:lpstr>Arimo</vt:lpstr>
      <vt:lpstr>Office Theme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Ideal Game EN</dc:title>
  <dc:creator>Karolina Rzechuła</dc:creator>
  <cp:lastModifiedBy>Karolina Rzechuła</cp:lastModifiedBy>
  <cp:revision>12</cp:revision>
  <dcterms:created xsi:type="dcterms:W3CDTF">2006-08-16T00:00:00Z</dcterms:created>
  <dcterms:modified xsi:type="dcterms:W3CDTF">2022-06-18T09:22:43Z</dcterms:modified>
  <dc:identifier>DAFDebzsYws</dc:identifier>
</cp:coreProperties>
</file>