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9BB2"/>
    <a:srgbClr val="1FB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32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07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01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86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04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41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92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78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40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23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65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17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F4B5-5623-496B-B609-E30169539687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3C21-3732-4B0C-A68E-0C34707FD96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38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63791" y="140050"/>
            <a:ext cx="11609920" cy="1072679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02" y="6163848"/>
            <a:ext cx="1053544" cy="487165"/>
          </a:xfrm>
          <a:prstGeom prst="rect">
            <a:avLst/>
          </a:prstGeom>
        </p:spPr>
      </p:pic>
      <p:pic>
        <p:nvPicPr>
          <p:cNvPr id="1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855" y="6180627"/>
            <a:ext cx="2292828" cy="504073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688015" y="1320106"/>
            <a:ext cx="51619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400" b="1" dirty="0">
                <a:solidFill>
                  <a:schemeClr val="tx2">
                    <a:lumMod val="50000"/>
                  </a:schemeClr>
                </a:solidFill>
              </a:rPr>
              <a:t>IDEAL GAME– proyecto</a:t>
            </a:r>
          </a:p>
          <a:p>
            <a:pPr algn="just">
              <a:spcAft>
                <a:spcPts val="600"/>
              </a:spcAft>
            </a:pP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El proyecto IDEAL GAME tiene como objetivo diseñar un creador de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en línea, además de probar y evaluar mini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de REA en escenarios de aprendizaje. El enfoque tiene como objetivo mejorar la didáctica, la educación y el aprendizaje en la educación superior con la ayuda de un creador de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en línea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La herramienta IDEAL GAME ayudará a los profesores a crear diferentes tipos de pequeños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que se puedan integrar en módulos y conferencias: p. ej. (a)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para aprender vocabulario profesional y relacionado con la materia, (b)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para la evaluación de hechos y términos, (c)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que se centren en el proceso, (d)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400" dirty="0">
                <a:solidFill>
                  <a:schemeClr val="tx2">
                    <a:lumMod val="50000"/>
                  </a:schemeClr>
                </a:solidFill>
              </a:rPr>
              <a:t> competitivos para mejorar el aprendizaje y (e) rompecabezas para involucrar a los estudiantes con modelos y teorías, etc.</a:t>
            </a: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189473" y="1262735"/>
            <a:ext cx="595821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spcAft>
                <a:spcPts val="600"/>
              </a:spcAft>
            </a:pPr>
            <a:r>
              <a:rPr lang="de-DE" sz="1400" b="1" dirty="0">
                <a:solidFill>
                  <a:schemeClr val="tx2">
                    <a:lumMod val="50000"/>
                  </a:schemeClr>
                </a:solidFill>
              </a:rPr>
              <a:t>Los objetivos principales son: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(a) Herramienta IDEAL GAME para crear </a:t>
            </a:r>
            <a:r>
              <a:rPr lang="es-ES" sz="13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3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 online. 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(b) 50 </a:t>
            </a:r>
            <a:r>
              <a:rPr lang="es-ES" sz="13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3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(c) Concepto de aula invertida.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(d) Recopilación de mejores prácticas de recursos didácticos.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(e) Informe de investigación sobre el uso de </a:t>
            </a:r>
            <a:r>
              <a:rPr lang="es-ES" sz="1300" dirty="0" err="1">
                <a:solidFill>
                  <a:schemeClr val="tx2">
                    <a:lumMod val="50000"/>
                  </a:schemeClr>
                </a:solidFill>
              </a:rPr>
              <a:t>Serious</a:t>
            </a:r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300" dirty="0" err="1">
                <a:solidFill>
                  <a:schemeClr val="tx2">
                    <a:lumMod val="50000"/>
                  </a:schemeClr>
                </a:solidFill>
              </a:rPr>
              <a:t>Games</a:t>
            </a:r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 en la educación superior.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(f) Documento de políticas de IDEAL GAME.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(g) Sitio web de IDEAL GAME.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(h) Material de difusión de IDEAL GAME.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(i) Manual didáctico de IDEAL GAME para profesores.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(j) Manual de herramientas de IDEAL GAME para profesores.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(k) Manual de IDEAL GAME para estudiantes.</a:t>
            </a:r>
          </a:p>
          <a:p>
            <a:pPr marL="685800" indent="-685800" algn="just"/>
            <a:r>
              <a:rPr lang="es-ES" sz="1300" dirty="0">
                <a:solidFill>
                  <a:schemeClr val="tx2">
                    <a:lumMod val="50000"/>
                  </a:schemeClr>
                </a:solidFill>
              </a:rPr>
              <a:t>(l) Vídeo de presentación de la herramienta.</a:t>
            </a:r>
            <a:endParaRPr lang="en-US" sz="13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18289" y="275729"/>
            <a:ext cx="10876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IDEAL GAME</a:t>
            </a:r>
          </a:p>
          <a:p>
            <a:pPr algn="ctr"/>
            <a:r>
              <a:rPr lang="es-ES" sz="1400" b="1" dirty="0">
                <a:solidFill>
                  <a:schemeClr val="bg1"/>
                </a:solidFill>
              </a:rPr>
              <a:t>Mejorando la didáctica, la educación y el aprendizaje en la educación superior con el Online </a:t>
            </a:r>
            <a:r>
              <a:rPr lang="es-ES" sz="1400" b="1" dirty="0" err="1">
                <a:solidFill>
                  <a:schemeClr val="bg1"/>
                </a:solidFill>
              </a:rPr>
              <a:t>Serious</a:t>
            </a:r>
            <a:r>
              <a:rPr lang="es-ES" sz="1400" b="1" dirty="0">
                <a:solidFill>
                  <a:schemeClr val="bg1"/>
                </a:solidFill>
              </a:rPr>
              <a:t> </a:t>
            </a:r>
            <a:r>
              <a:rPr lang="es-ES" sz="1400" b="1" dirty="0" err="1">
                <a:solidFill>
                  <a:schemeClr val="bg1"/>
                </a:solidFill>
              </a:rPr>
              <a:t>Game</a:t>
            </a:r>
            <a:r>
              <a:rPr lang="es-ES" sz="1400" b="1" dirty="0">
                <a:solidFill>
                  <a:schemeClr val="bg1"/>
                </a:solidFill>
              </a:rPr>
              <a:t> </a:t>
            </a:r>
            <a:r>
              <a:rPr lang="es-ES" sz="1400" b="1" dirty="0" err="1">
                <a:solidFill>
                  <a:schemeClr val="bg1"/>
                </a:solidFill>
              </a:rPr>
              <a:t>Creator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Número</a:t>
            </a:r>
            <a:r>
              <a:rPr lang="en-US" sz="1400" b="1" dirty="0">
                <a:solidFill>
                  <a:schemeClr val="bg1"/>
                </a:solidFill>
              </a:rPr>
              <a:t> de Proyecto: 2020-1-DE01-KA203-005682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0030692" y="257964"/>
            <a:ext cx="1637004" cy="87536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4" name="Grafik 23" descr="http://digivet.eduproject.eu/wp-content/uploads/2018/10/Logo-IK-300x143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438" y="6161268"/>
            <a:ext cx="1079500" cy="5168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eck 4"/>
          <p:cNvSpPr/>
          <p:nvPr/>
        </p:nvSpPr>
        <p:spPr>
          <a:xfrm>
            <a:off x="0" y="6654035"/>
            <a:ext cx="1222978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 apoyo de la Comisión Europea para la producción de esta publicación no constituye una aprobación del contenido que refleja la opinión únicamente de los autores y la Comisión no se hace responsable del uso que pueda hacerse de la misma</a:t>
            </a:r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0" name="Picture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293" y="6223668"/>
            <a:ext cx="100965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Abgerundetes Rechteck 30"/>
          <p:cNvSpPr/>
          <p:nvPr/>
        </p:nvSpPr>
        <p:spPr>
          <a:xfrm>
            <a:off x="0" y="5938100"/>
            <a:ext cx="12179581" cy="112026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Abgerundetes Rechteck 33"/>
          <p:cNvSpPr/>
          <p:nvPr/>
        </p:nvSpPr>
        <p:spPr>
          <a:xfrm>
            <a:off x="597580" y="4804806"/>
            <a:ext cx="5170707" cy="681067"/>
          </a:xfrm>
          <a:prstGeom prst="round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1088070" y="4827368"/>
            <a:ext cx="418972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1400" b="1" dirty="0">
                <a:solidFill>
                  <a:schemeClr val="tx2">
                    <a:lumMod val="50000"/>
                  </a:schemeClr>
                </a:solidFill>
              </a:rPr>
              <a:t>Para más información visita:</a:t>
            </a:r>
          </a:p>
          <a:p>
            <a:pPr algn="ctr"/>
            <a:r>
              <a:rPr lang="de-DE" sz="1400" dirty="0">
                <a:solidFill>
                  <a:schemeClr val="tx2">
                    <a:lumMod val="50000"/>
                  </a:schemeClr>
                </a:solidFill>
              </a:rPr>
              <a:t>https://ideal-game.eduproject.eu/</a:t>
            </a:r>
          </a:p>
          <a:p>
            <a:pPr algn="just"/>
            <a:endParaRPr lang="de-DE" sz="1200" i="1" dirty="0">
              <a:solidFill>
                <a:srgbClr val="80808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fik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226" y="347266"/>
            <a:ext cx="1511935" cy="75946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58776" y="4386526"/>
            <a:ext cx="578691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El proyecto está financiado por la Unión Europea. Tiene una duración de 28 meses (con un período de financiación del 01.09.2020 al 31.12.2022) y está coordinado por la Universidad de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Paderborn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en Alemania, presentado por el Prof. Dr. Marc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Beutner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. Los otros cinco socios europeos son: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Ingenious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Knowledge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GmbH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(Alemania);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Universitatea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din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Pitesti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(Rumania);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Wyzsza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Szkola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Ekonomii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Innowacji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w </a:t>
            </a:r>
            <a:r>
              <a:rPr lang="es-ES" sz="1350" dirty="0" err="1">
                <a:solidFill>
                  <a:schemeClr val="tx2">
                    <a:lumMod val="50000"/>
                  </a:schemeClr>
                </a:solidFill>
              </a:rPr>
              <a:t>Lublinie</a:t>
            </a:r>
            <a:r>
              <a:rPr lang="es-ES" sz="1350" dirty="0">
                <a:solidFill>
                  <a:schemeClr val="tx2">
                    <a:lumMod val="50000"/>
                  </a:schemeClr>
                </a:solidFill>
              </a:rPr>
              <a:t> (Polonia); Universidad de Dundee (Reino Unido) y Universidad a distancia de Madrid (España).</a:t>
            </a:r>
            <a:endParaRPr lang="de-DE" sz="13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265828" y="4095178"/>
            <a:ext cx="5704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 •  •  •  •  •</a:t>
            </a:r>
            <a:endParaRPr lang="de-DE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EACBA3FF-A0AC-41AD-9F31-809BF4938C5C}"/>
              </a:ext>
            </a:extLst>
          </p:cNvPr>
          <p:cNvGrpSpPr/>
          <p:nvPr/>
        </p:nvGrpSpPr>
        <p:grpSpPr>
          <a:xfrm rot="750885">
            <a:off x="10339895" y="2796840"/>
            <a:ext cx="1752046" cy="1525061"/>
            <a:chOff x="1613581" y="535347"/>
            <a:chExt cx="6609769" cy="6045138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A6D0F854-0EF6-429E-A317-BAABC677A9FF}"/>
                </a:ext>
              </a:extLst>
            </p:cNvPr>
            <p:cNvGrpSpPr/>
            <p:nvPr/>
          </p:nvGrpSpPr>
          <p:grpSpPr>
            <a:xfrm>
              <a:off x="1613581" y="2793109"/>
              <a:ext cx="6609769" cy="3787376"/>
              <a:chOff x="1630514" y="1082842"/>
              <a:chExt cx="6609769" cy="3787376"/>
            </a:xfrm>
          </p:grpSpPr>
          <p:sp>
            <p:nvSpPr>
              <p:cNvPr id="43" name="Flussdiagramm: Verzögerung 42">
                <a:extLst>
                  <a:ext uri="{FF2B5EF4-FFF2-40B4-BE49-F238E27FC236}">
                    <a16:creationId xmlns:a16="http://schemas.microsoft.com/office/drawing/2014/main" id="{B58CF751-2578-4290-BF85-3F10AA6EA05C}"/>
                  </a:ext>
                </a:extLst>
              </p:cNvPr>
              <p:cNvSpPr/>
              <p:nvPr/>
            </p:nvSpPr>
            <p:spPr>
              <a:xfrm rot="7110202">
                <a:off x="1101813" y="2464592"/>
                <a:ext cx="2934327" cy="1876926"/>
              </a:xfrm>
              <a:prstGeom prst="flowChartDela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Rechteck: abgerundete Ecken 3">
                <a:extLst>
                  <a:ext uri="{FF2B5EF4-FFF2-40B4-BE49-F238E27FC236}">
                    <a16:creationId xmlns:a16="http://schemas.microsoft.com/office/drawing/2014/main" id="{900EC578-4F0C-4E99-8078-17CAE2826308}"/>
                  </a:ext>
                </a:extLst>
              </p:cNvPr>
              <p:cNvSpPr/>
              <p:nvPr/>
            </p:nvSpPr>
            <p:spPr>
              <a:xfrm>
                <a:off x="2430379" y="1467854"/>
                <a:ext cx="5005137" cy="1564105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6E6ED779-059F-49DE-B3E3-A875894C9D3F}"/>
                  </a:ext>
                </a:extLst>
              </p:cNvPr>
              <p:cNvSpPr/>
              <p:nvPr/>
            </p:nvSpPr>
            <p:spPr>
              <a:xfrm>
                <a:off x="2665220" y="1726311"/>
                <a:ext cx="1279247" cy="1173301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Flussdiagramm: Verzögerung 45">
                <a:extLst>
                  <a:ext uri="{FF2B5EF4-FFF2-40B4-BE49-F238E27FC236}">
                    <a16:creationId xmlns:a16="http://schemas.microsoft.com/office/drawing/2014/main" id="{A883A30C-A5EE-4CA6-BA79-8358153F1311}"/>
                  </a:ext>
                </a:extLst>
              </p:cNvPr>
              <p:cNvSpPr/>
              <p:nvPr/>
            </p:nvSpPr>
            <p:spPr>
              <a:xfrm rot="14489798" flipH="1">
                <a:off x="5834656" y="2429122"/>
                <a:ext cx="2934327" cy="1876926"/>
              </a:xfrm>
              <a:prstGeom prst="flowChartDela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9E8F9900-3764-47A6-A842-B601D16F36BC}"/>
                  </a:ext>
                </a:extLst>
              </p:cNvPr>
              <p:cNvSpPr/>
              <p:nvPr/>
            </p:nvSpPr>
            <p:spPr>
              <a:xfrm>
                <a:off x="6578131" y="1746849"/>
                <a:ext cx="429585" cy="43371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B650DB0C-B18D-4350-A4EF-9B84120F1669}"/>
                  </a:ext>
                </a:extLst>
              </p:cNvPr>
              <p:cNvSpPr/>
              <p:nvPr/>
            </p:nvSpPr>
            <p:spPr>
              <a:xfrm>
                <a:off x="6988998" y="2106282"/>
                <a:ext cx="429585" cy="43371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700D5BB4-894B-44B2-94B3-6F77AB116EEB}"/>
                  </a:ext>
                </a:extLst>
              </p:cNvPr>
              <p:cNvSpPr/>
              <p:nvPr/>
            </p:nvSpPr>
            <p:spPr>
              <a:xfrm>
                <a:off x="6152149" y="2106282"/>
                <a:ext cx="429585" cy="43371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45644DD5-7ECA-430E-8576-872D9550C49F}"/>
                  </a:ext>
                </a:extLst>
              </p:cNvPr>
              <p:cNvSpPr/>
              <p:nvPr/>
            </p:nvSpPr>
            <p:spPr>
              <a:xfrm>
                <a:off x="6584381" y="2453216"/>
                <a:ext cx="429585" cy="43371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Rechteck: abgerundete Ecken 10">
                <a:extLst>
                  <a:ext uri="{FF2B5EF4-FFF2-40B4-BE49-F238E27FC236}">
                    <a16:creationId xmlns:a16="http://schemas.microsoft.com/office/drawing/2014/main" id="{5F549D84-AD76-41C8-9C7E-A82D22CC120F}"/>
                  </a:ext>
                </a:extLst>
              </p:cNvPr>
              <p:cNvSpPr/>
              <p:nvPr/>
            </p:nvSpPr>
            <p:spPr>
              <a:xfrm>
                <a:off x="6096000" y="1082842"/>
                <a:ext cx="1074821" cy="58304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Rechteck: abgerundete Ecken 11">
                <a:extLst>
                  <a:ext uri="{FF2B5EF4-FFF2-40B4-BE49-F238E27FC236}">
                    <a16:creationId xmlns:a16="http://schemas.microsoft.com/office/drawing/2014/main" id="{6905D27A-C8D4-4230-B74A-603E26D195DB}"/>
                  </a:ext>
                </a:extLst>
              </p:cNvPr>
              <p:cNvSpPr/>
              <p:nvPr/>
            </p:nvSpPr>
            <p:spPr>
              <a:xfrm>
                <a:off x="2665220" y="1095142"/>
                <a:ext cx="1074821" cy="58304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Rechteck: abgerundete Ecken 12">
                <a:extLst>
                  <a:ext uri="{FF2B5EF4-FFF2-40B4-BE49-F238E27FC236}">
                    <a16:creationId xmlns:a16="http://schemas.microsoft.com/office/drawing/2014/main" id="{36C9E6F6-4079-49CA-B7F7-9555594A9A7F}"/>
                  </a:ext>
                </a:extLst>
              </p:cNvPr>
              <p:cNvSpPr/>
              <p:nvPr/>
            </p:nvSpPr>
            <p:spPr>
              <a:xfrm>
                <a:off x="3159173" y="1858147"/>
                <a:ext cx="260375" cy="843809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Rechteck: abgerundete Ecken 13">
                <a:extLst>
                  <a:ext uri="{FF2B5EF4-FFF2-40B4-BE49-F238E27FC236}">
                    <a16:creationId xmlns:a16="http://schemas.microsoft.com/office/drawing/2014/main" id="{AE3380BC-D1AA-4165-9398-BB1C3C0AC68B}"/>
                  </a:ext>
                </a:extLst>
              </p:cNvPr>
              <p:cNvSpPr/>
              <p:nvPr/>
            </p:nvSpPr>
            <p:spPr>
              <a:xfrm rot="5400000">
                <a:off x="3167235" y="1890113"/>
                <a:ext cx="272647" cy="819696"/>
              </a:xfrm>
              <a:prstGeom prst="roundRect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Ellipse 54">
                <a:extLst>
                  <a:ext uri="{FF2B5EF4-FFF2-40B4-BE49-F238E27FC236}">
                    <a16:creationId xmlns:a16="http://schemas.microsoft.com/office/drawing/2014/main" id="{9916FB8C-E9E7-4F47-B5CD-C0D0FA45BAC4}"/>
                  </a:ext>
                </a:extLst>
              </p:cNvPr>
              <p:cNvSpPr/>
              <p:nvPr/>
            </p:nvSpPr>
            <p:spPr>
              <a:xfrm>
                <a:off x="3567373" y="2766590"/>
                <a:ext cx="906372" cy="843809"/>
              </a:xfrm>
              <a:prstGeom prst="ellipse">
                <a:avLst/>
              </a:prstGeom>
              <a:ln w="1016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Ellipse 55">
                <a:extLst>
                  <a:ext uri="{FF2B5EF4-FFF2-40B4-BE49-F238E27FC236}">
                    <a16:creationId xmlns:a16="http://schemas.microsoft.com/office/drawing/2014/main" id="{BC91C740-C26C-477D-899A-F307C748584F}"/>
                  </a:ext>
                </a:extLst>
              </p:cNvPr>
              <p:cNvSpPr/>
              <p:nvPr/>
            </p:nvSpPr>
            <p:spPr>
              <a:xfrm>
                <a:off x="5423752" y="2766589"/>
                <a:ext cx="906372" cy="843809"/>
              </a:xfrm>
              <a:prstGeom prst="ellipse">
                <a:avLst/>
              </a:prstGeom>
              <a:ln w="1016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37" name="Grafik 36">
              <a:extLst>
                <a:ext uri="{FF2B5EF4-FFF2-40B4-BE49-F238E27FC236}">
                  <a16:creationId xmlns:a16="http://schemas.microsoft.com/office/drawing/2014/main" id="{82CAE881-F7E3-4E3B-A17A-076A681EB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013029" y="920068"/>
              <a:ext cx="1074821" cy="1633728"/>
            </a:xfrm>
            <a:prstGeom prst="rect">
              <a:avLst/>
            </a:prstGeom>
          </p:spPr>
        </p:pic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A9E297EE-71D9-4BC8-A5BD-841AC84936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1537" y="1124167"/>
              <a:ext cx="3402615" cy="1794348"/>
            </a:xfrm>
            <a:prstGeom prst="rect">
              <a:avLst/>
            </a:prstGeom>
          </p:spPr>
        </p:pic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C0A1473F-DA17-4882-85D1-00FF0957DB39}"/>
                </a:ext>
              </a:extLst>
            </p:cNvPr>
            <p:cNvCxnSpPr/>
            <p:nvPr/>
          </p:nvCxnSpPr>
          <p:spPr>
            <a:xfrm>
              <a:off x="2790142" y="673687"/>
              <a:ext cx="251173" cy="2557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B4BCA800-67D4-43BF-BBE0-E7A9BA4D02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90438" y="669324"/>
              <a:ext cx="251173" cy="2557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AA93AD15-64B5-46F4-AE0F-D706940907AD}"/>
                </a:ext>
              </a:extLst>
            </p:cNvPr>
            <p:cNvCxnSpPr>
              <a:cxnSpLocks/>
            </p:cNvCxnSpPr>
            <p:nvPr/>
          </p:nvCxnSpPr>
          <p:spPr>
            <a:xfrm>
              <a:off x="3139117" y="535347"/>
              <a:ext cx="148736" cy="2618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D8EF3EF5-64A5-4B93-9FD6-F7491BD727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3950" y="535347"/>
              <a:ext cx="148736" cy="2618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7" name="Grafik 56" descr="https://green4future.eduproject.eu/wp-content/uploads/2020/12/Logo-UPIT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130" y="6104989"/>
            <a:ext cx="594504" cy="582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rafik 57" descr="https://ideal-game.eduproject.eu/wp-content/uploads/2020/12/WSEI-Logo.jp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58" b="22490"/>
          <a:stretch/>
        </p:blipFill>
        <p:spPr bwMode="auto">
          <a:xfrm>
            <a:off x="3499456" y="6214131"/>
            <a:ext cx="1306195" cy="40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rafik 58" descr="https://ideal-game.eduproject.eu/wp-content/uploads/2020/12/Logo_UoD.pn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926" y="6180627"/>
            <a:ext cx="520700" cy="525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rafik 59" descr="https://ideal-game.eduproject.eu/wp-content/uploads/2020/12/Logo-UDIMA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974" y="6109833"/>
            <a:ext cx="969010" cy="56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62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2b2f4cc9-5a09-4e82-b9ef-3751ac97b069" xsi:nil="true"/>
    <NotebookType xmlns="2b2f4cc9-5a09-4e82-b9ef-3751ac97b069" xsi:nil="true"/>
    <FolderType xmlns="2b2f4cc9-5a09-4e82-b9ef-3751ac97b069" xsi:nil="true"/>
    <Invited_Students xmlns="2b2f4cc9-5a09-4e82-b9ef-3751ac97b069" xsi:nil="true"/>
    <Self_Registration_Enabled xmlns="2b2f4cc9-5a09-4e82-b9ef-3751ac97b069" xsi:nil="true"/>
    <Teachers xmlns="2b2f4cc9-5a09-4e82-b9ef-3751ac97b069">
      <UserInfo>
        <DisplayName/>
        <AccountId xsi:nil="true"/>
        <AccountType/>
      </UserInfo>
    </Teachers>
    <AppVersion xmlns="2b2f4cc9-5a09-4e82-b9ef-3751ac97b069" xsi:nil="true"/>
    <DefaultSectionNames xmlns="2b2f4cc9-5a09-4e82-b9ef-3751ac97b069" xsi:nil="true"/>
    <Students xmlns="2b2f4cc9-5a09-4e82-b9ef-3751ac97b069">
      <UserInfo>
        <DisplayName/>
        <AccountId xsi:nil="true"/>
        <AccountType/>
      </UserInfo>
    </Students>
    <Student_Groups xmlns="2b2f4cc9-5a09-4e82-b9ef-3751ac97b069">
      <UserInfo>
        <DisplayName/>
        <AccountId xsi:nil="true"/>
        <AccountType/>
      </UserInfo>
    </Student_Groups>
    <Owner xmlns="2b2f4cc9-5a09-4e82-b9ef-3751ac97b069">
      <UserInfo>
        <DisplayName/>
        <AccountId xsi:nil="true"/>
        <AccountType/>
      </UserInfo>
    </Own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895C2D345B024E920A6F7AD8899B8B" ma:contentTypeVersion="24" ma:contentTypeDescription="Create a new document." ma:contentTypeScope="" ma:versionID="3fae5f75843c35771d9946693f4a6293">
  <xsd:schema xmlns:xsd="http://www.w3.org/2001/XMLSchema" xmlns:xs="http://www.w3.org/2001/XMLSchema" xmlns:p="http://schemas.microsoft.com/office/2006/metadata/properties" xmlns:ns3="878fe1e0-59db-47d2-9d3a-5e98f002acc0" xmlns:ns4="2b2f4cc9-5a09-4e82-b9ef-3751ac97b069" targetNamespace="http://schemas.microsoft.com/office/2006/metadata/properties" ma:root="true" ma:fieldsID="43d6c8ba8987cfb63e44872bc83c746f" ns3:_="" ns4:_="">
    <xsd:import namespace="878fe1e0-59db-47d2-9d3a-5e98f002acc0"/>
    <xsd:import namespace="2b2f4cc9-5a09-4e82-b9ef-3751ac97b0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e1e0-59db-47d2-9d3a-5e98f002ac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f4cc9-5a09-4e82-b9ef-3751ac97b06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D377EA-A362-40F5-885E-57B39D1F8C3C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2b2f4cc9-5a09-4e82-b9ef-3751ac97b069"/>
    <ds:schemaRef ds:uri="878fe1e0-59db-47d2-9d3a-5e98f002acc0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B6DBA4-46F6-4C35-AE41-13CCDA9AAD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8fe1e0-59db-47d2-9d3a-5e98f002acc0"/>
    <ds:schemaRef ds:uri="2b2f4cc9-5a09-4e82-b9ef-3751ac97b0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3C60D9-EE2D-44C6-B33F-B7CFD9BBA9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471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Usuario</cp:lastModifiedBy>
  <cp:revision>35</cp:revision>
  <dcterms:created xsi:type="dcterms:W3CDTF">2015-05-11T10:05:23Z</dcterms:created>
  <dcterms:modified xsi:type="dcterms:W3CDTF">2021-02-09T14:49:31Z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0x010100AE895C2D345B024E920A6F7AD8899B8B</vt:lpwstr>
  </property>
</Properties>
</file>