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3" roundtripDataSignature="AMtx7miLsPUblmTFeSKOBmiVsbJT/DCfH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7D41DA-B072-4D7F-993D-5174E673E30A}">
  <a:tblStyle styleId="{5D7D41DA-B072-4D7F-993D-5174E673E30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de-DE"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7" name="Google Shape;15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e70f240540_0_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9" name="Google Shape;169;ge70f240540_0_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e70f240540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ge70f240540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e70f240540_0_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2" name="Google Shape;182;ge70f240540_0_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8" name="Google Shape;18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4" name="Google Shape;19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folie" type="title">
  <p:cSld name="TITLE">
    <p:spTree>
      <p:nvGrpSpPr>
        <p:cNvPr id="1" name="Shape 18"/>
        <p:cNvGrpSpPr/>
        <p:nvPr/>
      </p:nvGrpSpPr>
      <p:grpSpPr>
        <a:xfrm>
          <a:off x="0" y="0"/>
          <a:ext cx="0" cy="0"/>
          <a:chOff x="0" y="0"/>
          <a:chExt cx="0" cy="0"/>
        </a:xfrm>
      </p:grpSpPr>
      <p:sp>
        <p:nvSpPr>
          <p:cNvPr id="19" name="Google Shape;19;p6"/>
          <p:cNvSpPr/>
          <p:nvPr/>
        </p:nvSpPr>
        <p:spPr>
          <a:xfrm>
            <a:off x="9072" y="-21336"/>
            <a:ext cx="12192000" cy="4474028"/>
          </a:xfrm>
          <a:prstGeom prst="rect">
            <a:avLst/>
          </a:prstGeom>
          <a:gradFill>
            <a:gsLst>
              <a:gs pos="0">
                <a:srgbClr val="81D2FF"/>
              </a:gs>
              <a:gs pos="50000">
                <a:srgbClr val="B3E1FF"/>
              </a:gs>
              <a:gs pos="100000">
                <a:srgbClr val="DAEFFF"/>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 name="Google Shape;20;p6"/>
          <p:cNvSpPr/>
          <p:nvPr/>
        </p:nvSpPr>
        <p:spPr>
          <a:xfrm>
            <a:off x="7888224" y="2596896"/>
            <a:ext cx="8647049" cy="4072128"/>
          </a:xfrm>
          <a:prstGeom prst="pie">
            <a:avLst>
              <a:gd name="adj1" fmla="val 10840442"/>
              <a:gd name="adj2" fmla="val 16240370"/>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1" name="Google Shape;21;p6"/>
          <p:cNvSpPr txBox="1">
            <a:spLocks noGrp="1"/>
          </p:cNvSpPr>
          <p:nvPr>
            <p:ph type="ctrTitle"/>
          </p:nvPr>
        </p:nvSpPr>
        <p:spPr>
          <a:xfrm>
            <a:off x="122080" y="85866"/>
            <a:ext cx="9144000" cy="92197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000"/>
              <a:buFont typeface="Calibri"/>
              <a:buNone/>
              <a:defRPr sz="4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ubTitle" idx="1"/>
          </p:nvPr>
        </p:nvSpPr>
        <p:spPr>
          <a:xfrm>
            <a:off x="115291" y="1865287"/>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800"/>
              <a:buNone/>
              <a:defRPr sz="28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3" name="Google Shape;23;p6"/>
          <p:cNvPicPr preferRelativeResize="0"/>
          <p:nvPr/>
        </p:nvPicPr>
        <p:blipFill rotWithShape="1">
          <a:blip r:embed="rId2">
            <a:alphaModFix/>
          </a:blip>
          <a:srcRect/>
          <a:stretch/>
        </p:blipFill>
        <p:spPr>
          <a:xfrm>
            <a:off x="9204960" y="3071174"/>
            <a:ext cx="2939731" cy="1469866"/>
          </a:xfrm>
          <a:prstGeom prst="rect">
            <a:avLst/>
          </a:prstGeom>
          <a:noFill/>
          <a:ln>
            <a:noFill/>
          </a:ln>
        </p:spPr>
      </p:pic>
      <p:cxnSp>
        <p:nvCxnSpPr>
          <p:cNvPr id="24" name="Google Shape;24;p6"/>
          <p:cNvCxnSpPr/>
          <p:nvPr/>
        </p:nvCxnSpPr>
        <p:spPr>
          <a:xfrm>
            <a:off x="9072" y="5730240"/>
            <a:ext cx="4904304" cy="0"/>
          </a:xfrm>
          <a:prstGeom prst="straightConnector1">
            <a:avLst/>
          </a:prstGeom>
          <a:noFill/>
          <a:ln w="38100" cap="flat" cmpd="sng">
            <a:solidFill>
              <a:srgbClr val="B3C6E7"/>
            </a:solidFill>
            <a:prstDash val="solid"/>
            <a:miter lim="800000"/>
            <a:headEnd type="none" w="sm" len="sm"/>
            <a:tailEnd type="none" w="sm" len="sm"/>
          </a:ln>
        </p:spPr>
      </p:cxnSp>
      <p:cxnSp>
        <p:nvCxnSpPr>
          <p:cNvPr id="25" name="Google Shape;25;p6"/>
          <p:cNvCxnSpPr/>
          <p:nvPr/>
        </p:nvCxnSpPr>
        <p:spPr>
          <a:xfrm>
            <a:off x="7307444" y="5730240"/>
            <a:ext cx="4904304" cy="0"/>
          </a:xfrm>
          <a:prstGeom prst="straightConnector1">
            <a:avLst/>
          </a:prstGeom>
          <a:noFill/>
          <a:ln w="38100" cap="flat" cmpd="sng">
            <a:solidFill>
              <a:srgbClr val="B3C6E7"/>
            </a:solidFill>
            <a:prstDash val="solid"/>
            <a:miter lim="800000"/>
            <a:headEnd type="none" w="sm" len="sm"/>
            <a:tailEnd type="none" w="sm" len="sm"/>
          </a:ln>
        </p:spPr>
      </p:cxnSp>
      <p:cxnSp>
        <p:nvCxnSpPr>
          <p:cNvPr id="26" name="Google Shape;26;p6"/>
          <p:cNvCxnSpPr/>
          <p:nvPr/>
        </p:nvCxnSpPr>
        <p:spPr>
          <a:xfrm>
            <a:off x="0" y="4578096"/>
            <a:ext cx="12201073" cy="0"/>
          </a:xfrm>
          <a:prstGeom prst="straightConnector1">
            <a:avLst/>
          </a:prstGeom>
          <a:noFill/>
          <a:ln w="38100" cap="flat" cmpd="sng">
            <a:solidFill>
              <a:srgbClr val="B3C6E7"/>
            </a:solidFill>
            <a:prstDash val="solid"/>
            <a:miter lim="800000"/>
            <a:headEnd type="none" w="sm" len="sm"/>
            <a:tailEnd type="none" w="sm" len="sm"/>
          </a:ln>
        </p:spPr>
      </p:cxnSp>
      <p:sp>
        <p:nvSpPr>
          <p:cNvPr id="27" name="Google Shape;27;p6"/>
          <p:cNvSpPr/>
          <p:nvPr/>
        </p:nvSpPr>
        <p:spPr>
          <a:xfrm>
            <a:off x="7240388" y="4723685"/>
            <a:ext cx="5011487" cy="86177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de-DE" sz="1800" b="1" i="0" u="none" strike="noStrike" cap="none">
                <a:solidFill>
                  <a:schemeClr val="dk1"/>
                </a:solidFill>
                <a:latin typeface="Calibri"/>
                <a:ea typeface="Calibri"/>
                <a:cs typeface="Calibri"/>
                <a:sym typeface="Calibri"/>
              </a:rPr>
              <a:t>IDEAL-GAME</a:t>
            </a:r>
            <a:br>
              <a:rPr lang="de-DE" sz="1800" b="0" i="0" u="none" strike="noStrike" cap="none">
                <a:solidFill>
                  <a:schemeClr val="dk1"/>
                </a:solidFill>
                <a:latin typeface="Calibri"/>
                <a:ea typeface="Calibri"/>
                <a:cs typeface="Calibri"/>
                <a:sym typeface="Calibri"/>
              </a:rPr>
            </a:br>
            <a:r>
              <a:rPr lang="de-DE" sz="1600" b="0" i="1" u="none" strike="noStrike" cap="none">
                <a:solidFill>
                  <a:schemeClr val="dk1"/>
                </a:solidFill>
                <a:latin typeface="Calibri"/>
                <a:ea typeface="Calibri"/>
                <a:cs typeface="Calibri"/>
                <a:sym typeface="Calibri"/>
              </a:rPr>
              <a:t>Improving didactics, education and learning </a:t>
            </a:r>
            <a:br>
              <a:rPr lang="de-DE" sz="1600" b="0" i="1" u="none" strike="noStrike" cap="none">
                <a:solidFill>
                  <a:schemeClr val="dk1"/>
                </a:solidFill>
                <a:latin typeface="Calibri"/>
                <a:ea typeface="Calibri"/>
                <a:cs typeface="Calibri"/>
                <a:sym typeface="Calibri"/>
              </a:rPr>
            </a:br>
            <a:r>
              <a:rPr lang="de-DE" sz="1600" b="0" i="1" u="none" strike="noStrike" cap="none">
                <a:solidFill>
                  <a:schemeClr val="dk1"/>
                </a:solidFill>
                <a:latin typeface="Calibri"/>
                <a:ea typeface="Calibri"/>
                <a:cs typeface="Calibri"/>
                <a:sym typeface="Calibri"/>
              </a:rPr>
              <a:t>in higher education with the Online Serious Game Creator</a:t>
            </a:r>
            <a:endParaRPr sz="1600" b="0" i="0" u="none" strike="noStrike" cap="none">
              <a:solidFill>
                <a:schemeClr val="dk1"/>
              </a:solidFill>
              <a:latin typeface="Calibri"/>
              <a:ea typeface="Calibri"/>
              <a:cs typeface="Calibri"/>
              <a:sym typeface="Calibri"/>
            </a:endParaRPr>
          </a:p>
        </p:txBody>
      </p:sp>
      <p:pic>
        <p:nvPicPr>
          <p:cNvPr id="28" name="Google Shape;28;p6"/>
          <p:cNvPicPr preferRelativeResize="0"/>
          <p:nvPr/>
        </p:nvPicPr>
        <p:blipFill rotWithShape="1">
          <a:blip r:embed="rId3">
            <a:alphaModFix/>
          </a:blip>
          <a:srcRect/>
          <a:stretch/>
        </p:blipFill>
        <p:spPr>
          <a:xfrm>
            <a:off x="9324425" y="219024"/>
            <a:ext cx="2759406" cy="606979"/>
          </a:xfrm>
          <a:prstGeom prst="rect">
            <a:avLst/>
          </a:prstGeom>
          <a:noFill/>
          <a:ln>
            <a:noFill/>
          </a:ln>
        </p:spPr>
      </p:pic>
      <p:sp>
        <p:nvSpPr>
          <p:cNvPr id="29" name="Google Shape;29;p6"/>
          <p:cNvSpPr/>
          <p:nvPr/>
        </p:nvSpPr>
        <p:spPr>
          <a:xfrm>
            <a:off x="-783255" y="4631948"/>
            <a:ext cx="5435598" cy="98488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300"/>
              <a:buFont typeface="Arial"/>
              <a:buNone/>
            </a:pPr>
            <a:r>
              <a:rPr lang="de-DE" sz="1300" b="1" i="0" u="none" strike="noStrike" cap="none">
                <a:solidFill>
                  <a:schemeClr val="dk1"/>
                </a:solidFill>
                <a:latin typeface="Calibri"/>
                <a:ea typeface="Calibri"/>
                <a:cs typeface="Calibri"/>
                <a:sym typeface="Calibri"/>
              </a:rPr>
              <a:t>ERASMUS+ Programme </a:t>
            </a:r>
            <a:br>
              <a:rPr lang="de-DE" sz="1300" b="1" i="0" u="none" strike="noStrike" cap="none">
                <a:solidFill>
                  <a:schemeClr val="dk1"/>
                </a:solidFill>
                <a:latin typeface="Calibri"/>
                <a:ea typeface="Calibri"/>
                <a:cs typeface="Calibri"/>
                <a:sym typeface="Calibri"/>
              </a:rPr>
            </a:br>
            <a:r>
              <a:rPr lang="de-DE" sz="1300" b="1" i="0" u="none" strike="noStrike" cap="none">
                <a:solidFill>
                  <a:schemeClr val="dk1"/>
                </a:solidFill>
                <a:latin typeface="Calibri"/>
                <a:ea typeface="Calibri"/>
                <a:cs typeface="Calibri"/>
                <a:sym typeface="Calibri"/>
              </a:rPr>
              <a:t>Strategic Partnership for Higher Education</a:t>
            </a:r>
            <a:br>
              <a:rPr lang="de-DE" sz="1800" b="0" i="0" u="none" strike="noStrike" cap="none">
                <a:solidFill>
                  <a:schemeClr val="dk1"/>
                </a:solidFill>
                <a:latin typeface="Calibri"/>
                <a:ea typeface="Calibri"/>
                <a:cs typeface="Calibri"/>
                <a:sym typeface="Calibri"/>
              </a:rPr>
            </a:br>
            <a:r>
              <a:rPr lang="de-DE" sz="1600" b="0" i="0" u="none" strike="noStrike" cap="none">
                <a:solidFill>
                  <a:schemeClr val="dk1"/>
                </a:solidFill>
                <a:latin typeface="Calibri"/>
                <a:ea typeface="Calibri"/>
                <a:cs typeface="Calibri"/>
                <a:sym typeface="Calibri"/>
              </a:rPr>
              <a:t>Agreement No.</a:t>
            </a:r>
            <a:br>
              <a:rPr lang="de-DE" sz="1600" b="0" i="0" u="none" strike="noStrike" cap="none">
                <a:solidFill>
                  <a:schemeClr val="dk1"/>
                </a:solidFill>
                <a:latin typeface="Calibri"/>
                <a:ea typeface="Calibri"/>
                <a:cs typeface="Calibri"/>
                <a:sym typeface="Calibri"/>
              </a:rPr>
            </a:br>
            <a:r>
              <a:rPr lang="de-DE" sz="1600" b="0" i="0" u="none" strike="noStrike" cap="none">
                <a:solidFill>
                  <a:schemeClr val="dk1"/>
                </a:solidFill>
                <a:latin typeface="Calibri"/>
                <a:ea typeface="Calibri"/>
                <a:cs typeface="Calibri"/>
                <a:sym typeface="Calibri"/>
              </a:rPr>
              <a:t>2020-1-DE01-KA203-005682</a:t>
            </a:r>
            <a:endParaRPr sz="1400" b="0" i="0" u="none" strike="noStrike" cap="none">
              <a:solidFill>
                <a:srgbClr val="000000"/>
              </a:solidFill>
              <a:latin typeface="Arial"/>
              <a:ea typeface="Arial"/>
              <a:cs typeface="Arial"/>
              <a:sym typeface="Arial"/>
            </a:endParaRPr>
          </a:p>
        </p:txBody>
      </p:sp>
      <p:sp>
        <p:nvSpPr>
          <p:cNvPr id="30" name="Google Shape;30;p6"/>
          <p:cNvSpPr txBox="1"/>
          <p:nvPr/>
        </p:nvSpPr>
        <p:spPr>
          <a:xfrm>
            <a:off x="1050471" y="6446280"/>
            <a:ext cx="10091057" cy="413120"/>
          </a:xfrm>
          <a:prstGeom prst="rect">
            <a:avLst/>
          </a:prstGeom>
          <a:noFill/>
          <a:ln>
            <a:noFill/>
          </a:ln>
        </p:spPr>
        <p:txBody>
          <a:bodyPr spcFirstLastPara="1" wrap="square" lIns="91425" tIns="45700" rIns="91425" bIns="45700" anchor="t" anchorCtr="0">
            <a:normAutofit/>
          </a:bodyPr>
          <a:lstStyle/>
          <a:p>
            <a:pPr marL="0" marR="0" lvl="0" indent="0" algn="ctr" rtl="0">
              <a:lnSpc>
                <a:spcPct val="90000"/>
              </a:lnSpc>
              <a:spcBef>
                <a:spcPts val="0"/>
              </a:spcBef>
              <a:spcAft>
                <a:spcPts val="0"/>
              </a:spcAft>
              <a:buClr>
                <a:schemeClr val="dk1"/>
              </a:buClr>
              <a:buSzPts val="1000"/>
              <a:buFont typeface="Arial"/>
              <a:buNone/>
            </a:pPr>
            <a:endParaRPr sz="1000" b="0" i="0" u="none" strike="noStrike" cap="none">
              <a:solidFill>
                <a:srgbClr val="002060"/>
              </a:solidFill>
              <a:latin typeface="Arial"/>
              <a:ea typeface="Arial"/>
              <a:cs typeface="Arial"/>
              <a:sym typeface="Arial"/>
            </a:endParaRPr>
          </a:p>
        </p:txBody>
      </p:sp>
      <p:sp>
        <p:nvSpPr>
          <p:cNvPr id="31" name="Google Shape;31;p6"/>
          <p:cNvSpPr/>
          <p:nvPr/>
        </p:nvSpPr>
        <p:spPr>
          <a:xfrm>
            <a:off x="1607127" y="6490068"/>
            <a:ext cx="8682182"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900"/>
              <a:buFont typeface="Arial"/>
              <a:buNone/>
            </a:pPr>
            <a:r>
              <a:rPr lang="de-DE" sz="900" b="0" i="0" u="none" strike="noStrike" cap="none">
                <a:solidFill>
                  <a:srgbClr val="231F20"/>
                </a:solidFill>
                <a:latin typeface="Calibri"/>
                <a:ea typeface="Calibri"/>
                <a:cs typeface="Calibri"/>
                <a:sym typeface="Calibri"/>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sz="12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131"/>
        <p:cNvGrpSpPr/>
        <p:nvPr/>
      </p:nvGrpSpPr>
      <p:grpSpPr>
        <a:xfrm>
          <a:off x="0" y="0"/>
          <a:ext cx="0" cy="0"/>
          <a:chOff x="0" y="0"/>
          <a:chExt cx="0" cy="0"/>
        </a:xfrm>
      </p:grpSpPr>
      <p:grpSp>
        <p:nvGrpSpPr>
          <p:cNvPr id="132" name="Google Shape;132;p15"/>
          <p:cNvGrpSpPr/>
          <p:nvPr/>
        </p:nvGrpSpPr>
        <p:grpSpPr>
          <a:xfrm>
            <a:off x="65249" y="1133479"/>
            <a:ext cx="190504" cy="4875619"/>
            <a:chOff x="65249" y="1133479"/>
            <a:chExt cx="190504" cy="4875619"/>
          </a:xfrm>
        </p:grpSpPr>
        <p:cxnSp>
          <p:nvCxnSpPr>
            <p:cNvPr id="133" name="Google Shape;133;p15"/>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134" name="Google Shape;134;p15"/>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135" name="Google Shape;135;p15"/>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136" name="Google Shape;136;p15"/>
          <p:cNvSpPr txBox="1">
            <a:spLocks noGrp="1"/>
          </p:cNvSpPr>
          <p:nvPr>
            <p:ph type="title"/>
          </p:nvPr>
        </p:nvSpPr>
        <p:spPr>
          <a:xfrm>
            <a:off x="1864891" y="112456"/>
            <a:ext cx="8085221" cy="9871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15"/>
          <p:cNvSpPr txBox="1">
            <a:spLocks noGrp="1"/>
          </p:cNvSpPr>
          <p:nvPr>
            <p:ph type="body" idx="1"/>
          </p:nvPr>
        </p:nvSpPr>
        <p:spPr>
          <a:xfrm rot="5400000">
            <a:off x="4242643" y="-977215"/>
            <a:ext cx="4917887" cy="9673392"/>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8" name="Google Shape;13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41" name="Google Shape;141;p15"/>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15"/>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143"/>
        <p:cNvGrpSpPr/>
        <p:nvPr/>
      </p:nvGrpSpPr>
      <p:grpSpPr>
        <a:xfrm>
          <a:off x="0" y="0"/>
          <a:ext cx="0" cy="0"/>
          <a:chOff x="0" y="0"/>
          <a:chExt cx="0" cy="0"/>
        </a:xfrm>
      </p:grpSpPr>
      <p:grpSp>
        <p:nvGrpSpPr>
          <p:cNvPr id="144" name="Google Shape;144;p16"/>
          <p:cNvGrpSpPr/>
          <p:nvPr/>
        </p:nvGrpSpPr>
        <p:grpSpPr>
          <a:xfrm>
            <a:off x="65249" y="1133479"/>
            <a:ext cx="190504" cy="4875619"/>
            <a:chOff x="65249" y="1133479"/>
            <a:chExt cx="190504" cy="4875619"/>
          </a:xfrm>
        </p:grpSpPr>
        <p:cxnSp>
          <p:nvCxnSpPr>
            <p:cNvPr id="145" name="Google Shape;145;p16"/>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146" name="Google Shape;146;p16"/>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147" name="Google Shape;147;p16"/>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148" name="Google Shape;148;p16"/>
          <p:cNvSpPr txBox="1">
            <a:spLocks noGrp="1"/>
          </p:cNvSpPr>
          <p:nvPr>
            <p:ph type="title"/>
          </p:nvPr>
        </p:nvSpPr>
        <p:spPr>
          <a:xfrm rot="5400000">
            <a:off x="8102550" y="2289105"/>
            <a:ext cx="5146816"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16"/>
          <p:cNvSpPr txBox="1">
            <a:spLocks noGrp="1"/>
          </p:cNvSpPr>
          <p:nvPr>
            <p:ph type="body" idx="1"/>
          </p:nvPr>
        </p:nvSpPr>
        <p:spPr>
          <a:xfrm rot="5400000">
            <a:off x="2143054" y="-939729"/>
            <a:ext cx="5811838" cy="842154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0" name="Google Shape;150;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53" name="Google Shape;153;p16"/>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Google Shape;154;p16"/>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32"/>
        <p:cNvGrpSpPr/>
        <p:nvPr/>
      </p:nvGrpSpPr>
      <p:grpSpPr>
        <a:xfrm>
          <a:off x="0" y="0"/>
          <a:ext cx="0" cy="0"/>
          <a:chOff x="0" y="0"/>
          <a:chExt cx="0" cy="0"/>
        </a:xfrm>
      </p:grpSpPr>
      <p:grpSp>
        <p:nvGrpSpPr>
          <p:cNvPr id="33" name="Google Shape;33;p7"/>
          <p:cNvGrpSpPr/>
          <p:nvPr/>
        </p:nvGrpSpPr>
        <p:grpSpPr>
          <a:xfrm>
            <a:off x="65249" y="1133479"/>
            <a:ext cx="190504" cy="4875619"/>
            <a:chOff x="65249" y="1133479"/>
            <a:chExt cx="190504" cy="4875619"/>
          </a:xfrm>
        </p:grpSpPr>
        <p:cxnSp>
          <p:nvCxnSpPr>
            <p:cNvPr id="34" name="Google Shape;34;p7"/>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35" name="Google Shape;35;p7"/>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36" name="Google Shape;36;p7"/>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37" name="Google Shape;37;p7"/>
          <p:cNvSpPr txBox="1">
            <a:spLocks noGrp="1"/>
          </p:cNvSpPr>
          <p:nvPr>
            <p:ph type="title"/>
          </p:nvPr>
        </p:nvSpPr>
        <p:spPr>
          <a:xfrm>
            <a:off x="1864891" y="112456"/>
            <a:ext cx="8085221" cy="9871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41" name="Google Shape;41;p7"/>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 name="Google Shape;42;p7"/>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43"/>
        <p:cNvGrpSpPr/>
        <p:nvPr/>
      </p:nvGrpSpPr>
      <p:grpSpPr>
        <a:xfrm>
          <a:off x="0" y="0"/>
          <a:ext cx="0" cy="0"/>
          <a:chOff x="0" y="0"/>
          <a:chExt cx="0" cy="0"/>
        </a:xfrm>
      </p:grpSpPr>
      <p:grpSp>
        <p:nvGrpSpPr>
          <p:cNvPr id="44" name="Google Shape;44;p8"/>
          <p:cNvGrpSpPr/>
          <p:nvPr/>
        </p:nvGrpSpPr>
        <p:grpSpPr>
          <a:xfrm>
            <a:off x="65249" y="1133479"/>
            <a:ext cx="190504" cy="4875619"/>
            <a:chOff x="65249" y="1133479"/>
            <a:chExt cx="190504" cy="4875619"/>
          </a:xfrm>
        </p:grpSpPr>
        <p:cxnSp>
          <p:nvCxnSpPr>
            <p:cNvPr id="45" name="Google Shape;45;p8"/>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46" name="Google Shape;46;p8"/>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47" name="Google Shape;47;p8"/>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48" name="Google Shape;4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51" name="Google Shape;51;p8"/>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 name="Google Shape;52;p8"/>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el und Inhalt">
  <p:cSld name="Titel und Inhalt">
    <p:spTree>
      <p:nvGrpSpPr>
        <p:cNvPr id="1" name="Shape 53"/>
        <p:cNvGrpSpPr/>
        <p:nvPr/>
      </p:nvGrpSpPr>
      <p:grpSpPr>
        <a:xfrm>
          <a:off x="0" y="0"/>
          <a:ext cx="0" cy="0"/>
          <a:chOff x="0" y="0"/>
          <a:chExt cx="0" cy="0"/>
        </a:xfrm>
      </p:grpSpPr>
      <p:grpSp>
        <p:nvGrpSpPr>
          <p:cNvPr id="54" name="Google Shape;54;p9"/>
          <p:cNvGrpSpPr/>
          <p:nvPr/>
        </p:nvGrpSpPr>
        <p:grpSpPr>
          <a:xfrm>
            <a:off x="65249" y="1133479"/>
            <a:ext cx="190504" cy="4875619"/>
            <a:chOff x="65249" y="1133479"/>
            <a:chExt cx="190504" cy="4875619"/>
          </a:xfrm>
        </p:grpSpPr>
        <p:cxnSp>
          <p:nvCxnSpPr>
            <p:cNvPr id="55" name="Google Shape;55;p9"/>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56" name="Google Shape;56;p9"/>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57" name="Google Shape;57;p9"/>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58" name="Google Shape;58;p9"/>
          <p:cNvSpPr txBox="1">
            <a:spLocks noGrp="1"/>
          </p:cNvSpPr>
          <p:nvPr>
            <p:ph type="title"/>
          </p:nvPr>
        </p:nvSpPr>
        <p:spPr>
          <a:xfrm>
            <a:off x="1860402" y="179928"/>
            <a:ext cx="8217495" cy="90809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3400"/>
              <a:buFont typeface="Calibri"/>
              <a:buNone/>
              <a:defRPr sz="34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body" idx="1"/>
          </p:nvPr>
        </p:nvSpPr>
        <p:spPr>
          <a:xfrm>
            <a:off x="1860402" y="1307939"/>
            <a:ext cx="9493398" cy="49153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63" name="Google Shape;63;p9"/>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4" name="Google Shape;64;p9"/>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65"/>
        <p:cNvGrpSpPr/>
        <p:nvPr/>
      </p:nvGrpSpPr>
      <p:grpSpPr>
        <a:xfrm>
          <a:off x="0" y="0"/>
          <a:ext cx="0" cy="0"/>
          <a:chOff x="0" y="0"/>
          <a:chExt cx="0" cy="0"/>
        </a:xfrm>
      </p:grpSpPr>
      <p:grpSp>
        <p:nvGrpSpPr>
          <p:cNvPr id="66" name="Google Shape;66;p10"/>
          <p:cNvGrpSpPr/>
          <p:nvPr/>
        </p:nvGrpSpPr>
        <p:grpSpPr>
          <a:xfrm>
            <a:off x="65249" y="1133479"/>
            <a:ext cx="190504" cy="4875619"/>
            <a:chOff x="65249" y="1133479"/>
            <a:chExt cx="190504" cy="4875619"/>
          </a:xfrm>
        </p:grpSpPr>
        <p:cxnSp>
          <p:nvCxnSpPr>
            <p:cNvPr id="67" name="Google Shape;67;p10"/>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68" name="Google Shape;68;p10"/>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69" name="Google Shape;69;p10"/>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70" name="Google Shape;70;p10"/>
          <p:cNvSpPr txBox="1">
            <a:spLocks noGrp="1"/>
          </p:cNvSpPr>
          <p:nvPr>
            <p:ph type="title"/>
          </p:nvPr>
        </p:nvSpPr>
        <p:spPr>
          <a:xfrm>
            <a:off x="1925052" y="1709738"/>
            <a:ext cx="9422397"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body" idx="1"/>
          </p:nvPr>
        </p:nvSpPr>
        <p:spPr>
          <a:xfrm>
            <a:off x="1925052" y="4589463"/>
            <a:ext cx="9422398"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2" name="Google Shape;7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75" name="Google Shape;75;p10"/>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 name="Google Shape;76;p10"/>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77"/>
        <p:cNvGrpSpPr/>
        <p:nvPr/>
      </p:nvGrpSpPr>
      <p:grpSpPr>
        <a:xfrm>
          <a:off x="0" y="0"/>
          <a:ext cx="0" cy="0"/>
          <a:chOff x="0" y="0"/>
          <a:chExt cx="0" cy="0"/>
        </a:xfrm>
      </p:grpSpPr>
      <p:grpSp>
        <p:nvGrpSpPr>
          <p:cNvPr id="78" name="Google Shape;78;p11"/>
          <p:cNvGrpSpPr/>
          <p:nvPr/>
        </p:nvGrpSpPr>
        <p:grpSpPr>
          <a:xfrm>
            <a:off x="65249" y="1133479"/>
            <a:ext cx="190504" cy="4875619"/>
            <a:chOff x="65249" y="1133479"/>
            <a:chExt cx="190504" cy="4875619"/>
          </a:xfrm>
        </p:grpSpPr>
        <p:cxnSp>
          <p:nvCxnSpPr>
            <p:cNvPr id="79" name="Google Shape;79;p11"/>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80" name="Google Shape;80;p11"/>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81" name="Google Shape;81;p11"/>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82" name="Google Shape;82;p11"/>
          <p:cNvSpPr txBox="1">
            <a:spLocks noGrp="1"/>
          </p:cNvSpPr>
          <p:nvPr>
            <p:ph type="title"/>
          </p:nvPr>
        </p:nvSpPr>
        <p:spPr>
          <a:xfrm>
            <a:off x="1864891" y="112456"/>
            <a:ext cx="8085221" cy="9871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1"/>
          <p:cNvSpPr txBox="1">
            <a:spLocks noGrp="1"/>
          </p:cNvSpPr>
          <p:nvPr>
            <p:ph type="body" idx="1"/>
          </p:nvPr>
        </p:nvSpPr>
        <p:spPr>
          <a:xfrm>
            <a:off x="838200" y="1371600"/>
            <a:ext cx="5181600" cy="480536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1"/>
          <p:cNvSpPr txBox="1">
            <a:spLocks noGrp="1"/>
          </p:cNvSpPr>
          <p:nvPr>
            <p:ph type="body" idx="2"/>
          </p:nvPr>
        </p:nvSpPr>
        <p:spPr>
          <a:xfrm>
            <a:off x="6172200" y="1371600"/>
            <a:ext cx="5181600" cy="480536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88" name="Google Shape;88;p11"/>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 name="Google Shape;89;p11"/>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90"/>
        <p:cNvGrpSpPr/>
        <p:nvPr/>
      </p:nvGrpSpPr>
      <p:grpSpPr>
        <a:xfrm>
          <a:off x="0" y="0"/>
          <a:ext cx="0" cy="0"/>
          <a:chOff x="0" y="0"/>
          <a:chExt cx="0" cy="0"/>
        </a:xfrm>
      </p:grpSpPr>
      <p:grpSp>
        <p:nvGrpSpPr>
          <p:cNvPr id="91" name="Google Shape;91;p12"/>
          <p:cNvGrpSpPr/>
          <p:nvPr/>
        </p:nvGrpSpPr>
        <p:grpSpPr>
          <a:xfrm>
            <a:off x="65249" y="1133479"/>
            <a:ext cx="190504" cy="4875619"/>
            <a:chOff x="65249" y="1133479"/>
            <a:chExt cx="190504" cy="4875619"/>
          </a:xfrm>
        </p:grpSpPr>
        <p:cxnSp>
          <p:nvCxnSpPr>
            <p:cNvPr id="92" name="Google Shape;92;p12"/>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93" name="Google Shape;93;p12"/>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94" name="Google Shape;94;p12"/>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95" name="Google Shape;95;p12"/>
          <p:cNvSpPr txBox="1">
            <a:spLocks noGrp="1"/>
          </p:cNvSpPr>
          <p:nvPr>
            <p:ph type="title"/>
          </p:nvPr>
        </p:nvSpPr>
        <p:spPr>
          <a:xfrm>
            <a:off x="1791192" y="158499"/>
            <a:ext cx="8062673" cy="82391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2"/>
          <p:cNvSpPr txBox="1">
            <a:spLocks noGrp="1"/>
          </p:cNvSpPr>
          <p:nvPr>
            <p:ph type="body" idx="1"/>
          </p:nvPr>
        </p:nvSpPr>
        <p:spPr>
          <a:xfrm>
            <a:off x="1453409" y="1127712"/>
            <a:ext cx="5157787" cy="75005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7" name="Google Shape;97;p12"/>
          <p:cNvSpPr txBox="1">
            <a:spLocks noGrp="1"/>
          </p:cNvSpPr>
          <p:nvPr>
            <p:ph type="body" idx="2"/>
          </p:nvPr>
        </p:nvSpPr>
        <p:spPr>
          <a:xfrm>
            <a:off x="1453409" y="1999751"/>
            <a:ext cx="5157787" cy="413635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8" name="Google Shape;98;p12"/>
          <p:cNvSpPr txBox="1">
            <a:spLocks noGrp="1"/>
          </p:cNvSpPr>
          <p:nvPr>
            <p:ph type="body" idx="3"/>
          </p:nvPr>
        </p:nvSpPr>
        <p:spPr>
          <a:xfrm>
            <a:off x="6785821" y="1127712"/>
            <a:ext cx="5183188" cy="75005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9" name="Google Shape;99;p12"/>
          <p:cNvSpPr txBox="1">
            <a:spLocks noGrp="1"/>
          </p:cNvSpPr>
          <p:nvPr>
            <p:ph type="body" idx="4"/>
          </p:nvPr>
        </p:nvSpPr>
        <p:spPr>
          <a:xfrm>
            <a:off x="6785821" y="1999751"/>
            <a:ext cx="5183188" cy="413635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03" name="Google Shape;103;p12"/>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4" name="Google Shape;104;p12"/>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105"/>
        <p:cNvGrpSpPr/>
        <p:nvPr/>
      </p:nvGrpSpPr>
      <p:grpSpPr>
        <a:xfrm>
          <a:off x="0" y="0"/>
          <a:ext cx="0" cy="0"/>
          <a:chOff x="0" y="0"/>
          <a:chExt cx="0" cy="0"/>
        </a:xfrm>
      </p:grpSpPr>
      <p:grpSp>
        <p:nvGrpSpPr>
          <p:cNvPr id="106" name="Google Shape;106;p13"/>
          <p:cNvGrpSpPr/>
          <p:nvPr/>
        </p:nvGrpSpPr>
        <p:grpSpPr>
          <a:xfrm>
            <a:off x="65249" y="1133479"/>
            <a:ext cx="190504" cy="4875619"/>
            <a:chOff x="65249" y="1133479"/>
            <a:chExt cx="190504" cy="4875619"/>
          </a:xfrm>
        </p:grpSpPr>
        <p:cxnSp>
          <p:nvCxnSpPr>
            <p:cNvPr id="107" name="Google Shape;107;p13"/>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108" name="Google Shape;108;p13"/>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109" name="Google Shape;109;p13"/>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110" name="Google Shape;110;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12" name="Google Shape;112;p1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3" name="Google Shape;11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16" name="Google Shape;116;p13"/>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3"/>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118"/>
        <p:cNvGrpSpPr/>
        <p:nvPr/>
      </p:nvGrpSpPr>
      <p:grpSpPr>
        <a:xfrm>
          <a:off x="0" y="0"/>
          <a:ext cx="0" cy="0"/>
          <a:chOff x="0" y="0"/>
          <a:chExt cx="0" cy="0"/>
        </a:xfrm>
      </p:grpSpPr>
      <p:grpSp>
        <p:nvGrpSpPr>
          <p:cNvPr id="119" name="Google Shape;119;p14"/>
          <p:cNvGrpSpPr/>
          <p:nvPr/>
        </p:nvGrpSpPr>
        <p:grpSpPr>
          <a:xfrm>
            <a:off x="65249" y="1133479"/>
            <a:ext cx="190504" cy="4875619"/>
            <a:chOff x="65249" y="1133479"/>
            <a:chExt cx="190504" cy="4875619"/>
          </a:xfrm>
        </p:grpSpPr>
        <p:cxnSp>
          <p:nvCxnSpPr>
            <p:cNvPr id="120" name="Google Shape;120;p14"/>
            <p:cNvCxnSpPr/>
            <p:nvPr/>
          </p:nvCxnSpPr>
          <p:spPr>
            <a:xfrm>
              <a:off x="65249" y="1133479"/>
              <a:ext cx="0" cy="4875619"/>
            </a:xfrm>
            <a:prstGeom prst="straightConnector1">
              <a:avLst/>
            </a:prstGeom>
            <a:noFill/>
            <a:ln w="38100" cap="flat" cmpd="sng">
              <a:solidFill>
                <a:schemeClr val="accent5"/>
              </a:solidFill>
              <a:prstDash val="solid"/>
              <a:miter lim="800000"/>
              <a:headEnd type="none" w="sm" len="sm"/>
              <a:tailEnd type="none" w="sm" len="sm"/>
            </a:ln>
          </p:spPr>
        </p:cxnSp>
        <p:cxnSp>
          <p:nvCxnSpPr>
            <p:cNvPr id="121" name="Google Shape;121;p14"/>
            <p:cNvCxnSpPr/>
            <p:nvPr/>
          </p:nvCxnSpPr>
          <p:spPr>
            <a:xfrm>
              <a:off x="156105" y="2448421"/>
              <a:ext cx="0" cy="3556664"/>
            </a:xfrm>
            <a:prstGeom prst="straightConnector1">
              <a:avLst/>
            </a:prstGeom>
            <a:noFill/>
            <a:ln w="38100" cap="flat" cmpd="sng">
              <a:solidFill>
                <a:schemeClr val="accent5"/>
              </a:solidFill>
              <a:prstDash val="solid"/>
              <a:miter lim="800000"/>
              <a:headEnd type="none" w="sm" len="sm"/>
              <a:tailEnd type="none" w="sm" len="sm"/>
            </a:ln>
          </p:spPr>
        </p:cxnSp>
        <p:cxnSp>
          <p:nvCxnSpPr>
            <p:cNvPr id="122" name="Google Shape;122;p14"/>
            <p:cNvCxnSpPr/>
            <p:nvPr/>
          </p:nvCxnSpPr>
          <p:spPr>
            <a:xfrm>
              <a:off x="255753" y="3912577"/>
              <a:ext cx="0" cy="2095439"/>
            </a:xfrm>
            <a:prstGeom prst="straightConnector1">
              <a:avLst/>
            </a:prstGeom>
            <a:noFill/>
            <a:ln w="38100" cap="flat" cmpd="sng">
              <a:solidFill>
                <a:schemeClr val="accent5"/>
              </a:solidFill>
              <a:prstDash val="solid"/>
              <a:miter lim="800000"/>
              <a:headEnd type="none" w="sm" len="sm"/>
              <a:tailEnd type="none" w="sm" len="sm"/>
            </a:ln>
          </p:spPr>
        </p:cxnSp>
      </p:grpSp>
      <p:sp>
        <p:nvSpPr>
          <p:cNvPr id="123" name="Google Shape;123;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14"/>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25" name="Google Shape;125;p1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6" name="Google Shape;1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sp>
        <p:nvSpPr>
          <p:cNvPr id="129" name="Google Shape;129;p14"/>
          <p:cNvSpPr/>
          <p:nvPr/>
        </p:nvSpPr>
        <p:spPr>
          <a:xfrm>
            <a:off x="0" y="5955847"/>
            <a:ext cx="1744652" cy="778589"/>
          </a:xfrm>
          <a:custGeom>
            <a:avLst/>
            <a:gdLst/>
            <a:ahLst/>
            <a:cxnLst/>
            <a:rect l="l" t="t" r="r" b="b"/>
            <a:pathLst>
              <a:path w="372" h="166" extrusionOk="0">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a:gsLst>
              <a:gs pos="0">
                <a:srgbClr val="81D2FF"/>
              </a:gs>
              <a:gs pos="50000">
                <a:srgbClr val="B3E1FF"/>
              </a:gs>
              <a:gs pos="100000">
                <a:srgbClr val="DAEFFF"/>
              </a:gs>
            </a:gsLst>
            <a:lin ang="27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14"/>
          <p:cNvSpPr txBox="1"/>
          <p:nvPr/>
        </p:nvSpPr>
        <p:spPr>
          <a:xfrm>
            <a:off x="498037" y="6183558"/>
            <a:ext cx="748578" cy="3231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r>
              <a:rPr lang="de-DE" sz="1500" b="0" i="0" u="none" strike="noStrike" cap="none">
                <a:solidFill>
                  <a:schemeClr val="dk1"/>
                </a:solidFill>
                <a:latin typeface="Calibri"/>
                <a:ea typeface="Calibri"/>
                <a:cs typeface="Calibri"/>
                <a:sym typeface="Calibri"/>
              </a:rPr>
              <a:t>-</a:t>
            </a:r>
            <a:fld id="{00000000-1234-1234-1234-123412341234}" type="slidenum">
              <a:rPr lang="de-DE" sz="1500" b="0" i="0" u="none" strike="noStrike" cap="none">
                <a:solidFill>
                  <a:schemeClr val="dk1"/>
                </a:solidFill>
                <a:latin typeface="Calibri"/>
                <a:ea typeface="Calibri"/>
                <a:cs typeface="Calibri"/>
                <a:sym typeface="Calibri"/>
              </a:rPr>
              <a:t>‹Nr.›</a:t>
            </a:fld>
            <a:r>
              <a:rPr lang="de-DE" sz="1500" b="0" i="0" u="none" strike="noStrike" cap="none">
                <a:solidFill>
                  <a:schemeClr val="dk1"/>
                </a:solidFill>
                <a:latin typeface="Calibri"/>
                <a:ea typeface="Calibri"/>
                <a:cs typeface="Calibri"/>
                <a:sym typeface="Calibri"/>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title"/>
          </p:nvPr>
        </p:nvSpPr>
        <p:spPr>
          <a:xfrm>
            <a:off x="1864891" y="112456"/>
            <a:ext cx="8085221" cy="98714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400"/>
              <a:buFont typeface="Calibri"/>
              <a:buNone/>
              <a:defRPr sz="34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5"/>
          <p:cNvSpPr txBox="1">
            <a:spLocks noGrp="1"/>
          </p:cNvSpPr>
          <p:nvPr>
            <p:ph type="body" idx="1"/>
          </p:nvPr>
        </p:nvSpPr>
        <p:spPr>
          <a:xfrm>
            <a:off x="1864891" y="1400537"/>
            <a:ext cx="9673392" cy="491788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de-DE"/>
              <a:t>‹Nr.›</a:t>
            </a:fld>
            <a:endParaRPr/>
          </a:p>
        </p:txBody>
      </p:sp>
      <p:pic>
        <p:nvPicPr>
          <p:cNvPr id="15" name="Google Shape;15;p5"/>
          <p:cNvPicPr preferRelativeResize="0"/>
          <p:nvPr/>
        </p:nvPicPr>
        <p:blipFill rotWithShape="1">
          <a:blip r:embed="rId13">
            <a:alphaModFix/>
          </a:blip>
          <a:srcRect/>
          <a:stretch/>
        </p:blipFill>
        <p:spPr>
          <a:xfrm>
            <a:off x="9324425" y="219024"/>
            <a:ext cx="2759406" cy="606979"/>
          </a:xfrm>
          <a:prstGeom prst="rect">
            <a:avLst/>
          </a:prstGeom>
          <a:noFill/>
          <a:ln>
            <a:noFill/>
          </a:ln>
        </p:spPr>
      </p:pic>
      <p:pic>
        <p:nvPicPr>
          <p:cNvPr id="16" name="Google Shape;16;p5"/>
          <p:cNvPicPr preferRelativeResize="0"/>
          <p:nvPr/>
        </p:nvPicPr>
        <p:blipFill rotWithShape="1">
          <a:blip r:embed="rId14">
            <a:alphaModFix/>
          </a:blip>
          <a:srcRect/>
          <a:stretch/>
        </p:blipFill>
        <p:spPr>
          <a:xfrm>
            <a:off x="97061" y="108288"/>
            <a:ext cx="1603877" cy="801939"/>
          </a:xfrm>
          <a:prstGeom prst="rect">
            <a:avLst/>
          </a:prstGeom>
          <a:noFill/>
          <a:ln>
            <a:noFill/>
          </a:ln>
        </p:spPr>
      </p:pic>
      <p:pic>
        <p:nvPicPr>
          <p:cNvPr id="17" name="Google Shape;17;p5"/>
          <p:cNvPicPr preferRelativeResize="0"/>
          <p:nvPr/>
        </p:nvPicPr>
        <p:blipFill rotWithShape="1">
          <a:blip r:embed="rId15">
            <a:alphaModFix/>
          </a:blip>
          <a:srcRect/>
          <a:stretch/>
        </p:blipFill>
        <p:spPr>
          <a:xfrm>
            <a:off x="11107366" y="6445533"/>
            <a:ext cx="1061484" cy="400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ana.landeta@udima.e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mailto:guillermo.abia@udima.es" TargetMode="External"/><Relationship Id="rId4" Type="http://schemas.openxmlformats.org/officeDocument/2006/relationships/hyperlink" Target="mailto:silvianazareth.prieto@udima.e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
          <p:cNvSpPr txBox="1">
            <a:spLocks noGrp="1"/>
          </p:cNvSpPr>
          <p:nvPr>
            <p:ph type="ctrTitle"/>
          </p:nvPr>
        </p:nvSpPr>
        <p:spPr>
          <a:xfrm>
            <a:off x="122075" y="664150"/>
            <a:ext cx="9399900" cy="12012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600"/>
              <a:buFont typeface="Calibri"/>
              <a:buNone/>
            </a:pPr>
            <a:r>
              <a:rPr lang="de-DE" sz="3600"/>
              <a:t>IO4: Development of Books</a:t>
            </a:r>
            <a:endParaRPr sz="2400"/>
          </a:p>
        </p:txBody>
      </p:sp>
      <p:sp>
        <p:nvSpPr>
          <p:cNvPr id="160" name="Google Shape;160;p1"/>
          <p:cNvSpPr txBox="1">
            <a:spLocks noGrp="1"/>
          </p:cNvSpPr>
          <p:nvPr>
            <p:ph type="subTitle" idx="1"/>
          </p:nvPr>
        </p:nvSpPr>
        <p:spPr>
          <a:xfrm>
            <a:off x="115300" y="2050175"/>
            <a:ext cx="9144000" cy="2156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800"/>
              <a:buNone/>
            </a:pPr>
            <a:r>
              <a:rPr lang="de-DE" sz="3800"/>
              <a:t>IDEAL GAME</a:t>
            </a:r>
            <a:br>
              <a:rPr lang="de-DE" sz="3800"/>
            </a:br>
            <a:endParaRPr sz="3800"/>
          </a:p>
          <a:p>
            <a:pPr marL="0" lvl="0" indent="0" algn="ctr" rtl="0">
              <a:lnSpc>
                <a:spcPct val="90000"/>
              </a:lnSpc>
              <a:spcBef>
                <a:spcPts val="1000"/>
              </a:spcBef>
              <a:spcAft>
                <a:spcPts val="0"/>
              </a:spcAft>
              <a:buClr>
                <a:schemeClr val="dk1"/>
              </a:buClr>
              <a:buSzPts val="1800"/>
              <a:buNone/>
            </a:pPr>
            <a:r>
              <a:rPr lang="de-DE" sz="1800"/>
              <a:t>Universidad a Distancia de Madrid (UDIMA)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
          <p:cNvSpPr txBox="1">
            <a:spLocks noGrp="1"/>
          </p:cNvSpPr>
          <p:nvPr>
            <p:ph type="title"/>
          </p:nvPr>
        </p:nvSpPr>
        <p:spPr>
          <a:xfrm>
            <a:off x="1864891" y="112456"/>
            <a:ext cx="8085221" cy="98714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400"/>
              <a:buFont typeface="Calibri"/>
              <a:buNone/>
            </a:pPr>
            <a:r>
              <a:rPr lang="de-DE"/>
              <a:t>Core aims of IO4</a:t>
            </a:r>
            <a:endParaRPr/>
          </a:p>
        </p:txBody>
      </p:sp>
      <p:sp>
        <p:nvSpPr>
          <p:cNvPr id="166" name="Google Shape;166;p2"/>
          <p:cNvSpPr txBox="1"/>
          <p:nvPr/>
        </p:nvSpPr>
        <p:spPr>
          <a:xfrm>
            <a:off x="909575" y="1905800"/>
            <a:ext cx="10698600" cy="2709000"/>
          </a:xfrm>
          <a:prstGeom prst="rect">
            <a:avLst/>
          </a:prstGeom>
          <a:noFill/>
          <a:ln>
            <a:noFill/>
          </a:ln>
        </p:spPr>
        <p:txBody>
          <a:bodyPr spcFirstLastPara="1" wrap="square" lIns="91425" tIns="91425" rIns="91425" bIns="91425" anchor="t" anchorCtr="0">
            <a:spAutoFit/>
          </a:bodyPr>
          <a:lstStyle/>
          <a:p>
            <a:pPr marL="457200" marR="0" lvl="0" indent="-355600" algn="l" rtl="0">
              <a:lnSpc>
                <a:spcPct val="100000"/>
              </a:lnSpc>
              <a:spcBef>
                <a:spcPts val="1200"/>
              </a:spcBef>
              <a:spcAft>
                <a:spcPts val="0"/>
              </a:spcAft>
              <a:buClr>
                <a:srgbClr val="000000"/>
              </a:buClr>
              <a:buSzPts val="2000"/>
              <a:buFont typeface="Arial"/>
              <a:buChar char="★"/>
            </a:pPr>
            <a:r>
              <a:rPr lang="de-DE" sz="2400"/>
              <a:t>The handbooks will be needed in order to make the use of the Game Design Tool from IO2 understandable and easy.</a:t>
            </a:r>
            <a:endParaRPr sz="2400"/>
          </a:p>
          <a:p>
            <a:pPr marL="457200" marR="0" lvl="0" indent="0" algn="l" rtl="0">
              <a:lnSpc>
                <a:spcPct val="100000"/>
              </a:lnSpc>
              <a:spcBef>
                <a:spcPts val="1200"/>
              </a:spcBef>
              <a:spcAft>
                <a:spcPts val="0"/>
              </a:spcAft>
              <a:buNone/>
            </a:pPr>
            <a:endParaRPr sz="2400"/>
          </a:p>
          <a:p>
            <a:pPr marL="457200" marR="0" lvl="0" indent="-355600" algn="l" rtl="0">
              <a:lnSpc>
                <a:spcPct val="100000"/>
              </a:lnSpc>
              <a:spcBef>
                <a:spcPts val="1200"/>
              </a:spcBef>
              <a:spcAft>
                <a:spcPts val="1200"/>
              </a:spcAft>
              <a:buSzPts val="2000"/>
              <a:buChar char="★"/>
            </a:pPr>
            <a:r>
              <a:rPr lang="de-DE" sz="2400"/>
              <a:t>It will be a guide that suggests different ways of optimizing learning results for their learners, ways of motivating those who had bad experiences with learning expectations, methods for working with them, etc.</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e70f240540_0_4"/>
          <p:cNvSpPr/>
          <p:nvPr/>
        </p:nvSpPr>
        <p:spPr>
          <a:xfrm>
            <a:off x="1241650" y="1216800"/>
            <a:ext cx="6728100" cy="649800"/>
          </a:xfrm>
          <a:prstGeom prst="roundRect">
            <a:avLst>
              <a:gd name="adj" fmla="val 16667"/>
            </a:avLst>
          </a:prstGeom>
          <a:noFill/>
          <a:ln w="9525"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ge70f240540_0_4"/>
          <p:cNvSpPr txBox="1">
            <a:spLocks noGrp="1"/>
          </p:cNvSpPr>
          <p:nvPr>
            <p:ph type="title"/>
          </p:nvPr>
        </p:nvSpPr>
        <p:spPr>
          <a:xfrm>
            <a:off x="1864891" y="112456"/>
            <a:ext cx="8085300" cy="987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400"/>
              <a:buFont typeface="Calibri"/>
              <a:buNone/>
            </a:pPr>
            <a:r>
              <a:rPr lang="de-DE"/>
              <a:t>Core aims of IO4</a:t>
            </a:r>
            <a:endParaRPr/>
          </a:p>
        </p:txBody>
      </p:sp>
      <p:sp>
        <p:nvSpPr>
          <p:cNvPr id="173" name="Google Shape;173;ge70f240540_0_4"/>
          <p:cNvSpPr txBox="1"/>
          <p:nvPr/>
        </p:nvSpPr>
        <p:spPr>
          <a:xfrm>
            <a:off x="909575" y="1260100"/>
            <a:ext cx="10611900" cy="4525200"/>
          </a:xfrm>
          <a:prstGeom prst="rect">
            <a:avLst/>
          </a:prstGeom>
          <a:noFill/>
          <a:ln>
            <a:noFill/>
          </a:ln>
        </p:spPr>
        <p:txBody>
          <a:bodyPr spcFirstLastPara="1" wrap="square" lIns="91425" tIns="91425" rIns="91425" bIns="91425" anchor="t" anchorCtr="0">
            <a:spAutoFit/>
          </a:bodyPr>
          <a:lstStyle/>
          <a:p>
            <a:pPr marL="457200" marR="0" lvl="0" indent="0" algn="l" rtl="0">
              <a:lnSpc>
                <a:spcPct val="100000"/>
              </a:lnSpc>
              <a:spcBef>
                <a:spcPts val="1200"/>
              </a:spcBef>
              <a:spcAft>
                <a:spcPts val="0"/>
              </a:spcAft>
              <a:buNone/>
            </a:pPr>
            <a:r>
              <a:rPr lang="de-DE" sz="2500">
                <a:solidFill>
                  <a:srgbClr val="3D85C6"/>
                </a:solidFill>
              </a:rPr>
              <a:t>Objective: creation of </a:t>
            </a:r>
            <a:r>
              <a:rPr lang="de-DE" sz="2500" b="1">
                <a:solidFill>
                  <a:srgbClr val="3D85C6"/>
                </a:solidFill>
              </a:rPr>
              <a:t>two</a:t>
            </a:r>
            <a:r>
              <a:rPr lang="de-DE" sz="2500">
                <a:solidFill>
                  <a:srgbClr val="3D85C6"/>
                </a:solidFill>
              </a:rPr>
              <a:t> different manuals</a:t>
            </a:r>
            <a:endParaRPr sz="2500">
              <a:solidFill>
                <a:srgbClr val="3D85C6"/>
              </a:solidFill>
            </a:endParaRPr>
          </a:p>
          <a:p>
            <a:pPr marL="457200" marR="0" lvl="0" indent="0" algn="l" rtl="0">
              <a:lnSpc>
                <a:spcPct val="100000"/>
              </a:lnSpc>
              <a:spcBef>
                <a:spcPts val="1200"/>
              </a:spcBef>
              <a:spcAft>
                <a:spcPts val="0"/>
              </a:spcAft>
              <a:buNone/>
            </a:pPr>
            <a:endParaRPr sz="2500" u="sng"/>
          </a:p>
          <a:p>
            <a:pPr marL="457200" marR="0" lvl="0" indent="-381000" algn="l" rtl="0">
              <a:lnSpc>
                <a:spcPct val="100000"/>
              </a:lnSpc>
              <a:spcBef>
                <a:spcPts val="1200"/>
              </a:spcBef>
              <a:spcAft>
                <a:spcPts val="0"/>
              </a:spcAft>
              <a:buSzPts val="2400"/>
              <a:buChar char="●"/>
            </a:pPr>
            <a:r>
              <a:rPr lang="de-DE" sz="2400" b="1" u="sng"/>
              <a:t>O4-A1</a:t>
            </a:r>
            <a:r>
              <a:rPr lang="de-DE" sz="2400" u="sng"/>
              <a:t>: Didactical handbook for lecturers </a:t>
            </a:r>
            <a:endParaRPr sz="2400" u="sng"/>
          </a:p>
          <a:p>
            <a:pPr marL="457200" marR="0" lvl="0" indent="0" algn="l" rtl="0">
              <a:lnSpc>
                <a:spcPct val="100000"/>
              </a:lnSpc>
              <a:spcBef>
                <a:spcPts val="1200"/>
              </a:spcBef>
              <a:spcAft>
                <a:spcPts val="0"/>
              </a:spcAft>
              <a:buNone/>
            </a:pPr>
            <a:r>
              <a:rPr lang="de-DE" sz="2400"/>
              <a:t>To provide future measure creators (lecturers in higher education) with the knowledge that is necessary to create the curriculum behind a tool and how the tool can be integrated in the planning of learning situations and lesson plans.</a:t>
            </a:r>
            <a:endParaRPr sz="2400"/>
          </a:p>
          <a:p>
            <a:pPr marL="457200" marR="0" lvl="0" indent="0" algn="l" rtl="0">
              <a:lnSpc>
                <a:spcPct val="100000"/>
              </a:lnSpc>
              <a:spcBef>
                <a:spcPts val="1200"/>
              </a:spcBef>
              <a:spcAft>
                <a:spcPts val="1200"/>
              </a:spcAft>
              <a:buNone/>
            </a:pPr>
            <a:r>
              <a:rPr lang="de-DE" sz="2400"/>
              <a:t>Core idea is to guide lecturers in a way that they can create a sound structure on which the later measure will be based and where they integrate the use of the IDEAL GAME tool. </a:t>
            </a:r>
            <a:endParaRPr sz="2400" u="sng"/>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ge70f240540_0_11"/>
          <p:cNvSpPr txBox="1">
            <a:spLocks noGrp="1"/>
          </p:cNvSpPr>
          <p:nvPr>
            <p:ph type="title"/>
          </p:nvPr>
        </p:nvSpPr>
        <p:spPr>
          <a:xfrm>
            <a:off x="1864891" y="112456"/>
            <a:ext cx="8085300" cy="987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400"/>
              <a:buFont typeface="Calibri"/>
              <a:buNone/>
            </a:pPr>
            <a:r>
              <a:rPr lang="de-DE"/>
              <a:t>Core aims of IO4</a:t>
            </a:r>
            <a:endParaRPr/>
          </a:p>
        </p:txBody>
      </p:sp>
      <p:sp>
        <p:nvSpPr>
          <p:cNvPr id="179" name="Google Shape;179;ge70f240540_0_11"/>
          <p:cNvSpPr txBox="1"/>
          <p:nvPr/>
        </p:nvSpPr>
        <p:spPr>
          <a:xfrm>
            <a:off x="909575" y="1284975"/>
            <a:ext cx="10496400" cy="4587000"/>
          </a:xfrm>
          <a:prstGeom prst="rect">
            <a:avLst/>
          </a:prstGeom>
          <a:noFill/>
          <a:ln>
            <a:noFill/>
          </a:ln>
        </p:spPr>
        <p:txBody>
          <a:bodyPr spcFirstLastPara="1" wrap="square" lIns="91425" tIns="91425" rIns="91425" bIns="91425" anchor="t" anchorCtr="0">
            <a:spAutoFit/>
          </a:bodyPr>
          <a:lstStyle/>
          <a:p>
            <a:pPr marL="457200" marR="0" lvl="0" indent="-381000" algn="l" rtl="0">
              <a:lnSpc>
                <a:spcPct val="100000"/>
              </a:lnSpc>
              <a:spcBef>
                <a:spcPts val="1200"/>
              </a:spcBef>
              <a:spcAft>
                <a:spcPts val="0"/>
              </a:spcAft>
              <a:buSzPts val="2400"/>
              <a:buChar char="●"/>
            </a:pPr>
            <a:r>
              <a:rPr lang="de-DE" sz="2400" b="1" u="sng"/>
              <a:t>O4-A2:</a:t>
            </a:r>
            <a:r>
              <a:rPr lang="de-DE" sz="2400" u="sng"/>
              <a:t> IDEAL GAME tool handbook for lecturers </a:t>
            </a:r>
            <a:endParaRPr sz="2400" u="sng"/>
          </a:p>
          <a:p>
            <a:pPr marL="450000" marR="0" lvl="0" indent="0" algn="l" rtl="0">
              <a:lnSpc>
                <a:spcPct val="100000"/>
              </a:lnSpc>
              <a:spcBef>
                <a:spcPts val="1200"/>
              </a:spcBef>
              <a:spcAft>
                <a:spcPts val="0"/>
              </a:spcAft>
              <a:buNone/>
            </a:pPr>
            <a:r>
              <a:rPr lang="de-DE" sz="2400"/>
              <a:t>The IDEAL GAME tool handbook offers a short guide how to use the tool and the different Serious Game formats provided with the tool. </a:t>
            </a:r>
            <a:endParaRPr sz="2400"/>
          </a:p>
          <a:p>
            <a:pPr marL="457200" marR="0" lvl="0" indent="0" algn="l" rtl="0">
              <a:lnSpc>
                <a:spcPct val="100000"/>
              </a:lnSpc>
              <a:spcBef>
                <a:spcPts val="1200"/>
              </a:spcBef>
              <a:spcAft>
                <a:spcPts val="0"/>
              </a:spcAft>
              <a:buNone/>
            </a:pPr>
            <a:r>
              <a:rPr lang="de-DE" sz="2400"/>
              <a:t>The tool handbook provides lecturers with the knowledge and the skills to deal with the tool itself. </a:t>
            </a:r>
            <a:endParaRPr sz="2400"/>
          </a:p>
          <a:p>
            <a:pPr marL="457200" marR="0" lvl="0" indent="0" algn="l" rtl="0">
              <a:lnSpc>
                <a:spcPct val="100000"/>
              </a:lnSpc>
              <a:spcBef>
                <a:spcPts val="1200"/>
              </a:spcBef>
              <a:spcAft>
                <a:spcPts val="0"/>
              </a:spcAft>
              <a:buNone/>
            </a:pPr>
            <a:endParaRPr sz="2000"/>
          </a:p>
          <a:p>
            <a:pPr marL="457200" marR="0" lvl="0" indent="-381000" algn="l" rtl="0">
              <a:lnSpc>
                <a:spcPct val="100000"/>
              </a:lnSpc>
              <a:spcBef>
                <a:spcPts val="1200"/>
              </a:spcBef>
              <a:spcAft>
                <a:spcPts val="0"/>
              </a:spcAft>
              <a:buSzPts val="2400"/>
              <a:buChar char="●"/>
            </a:pPr>
            <a:r>
              <a:rPr lang="de-DE" sz="2400" b="1" u="sng"/>
              <a:t>O4-A2</a:t>
            </a:r>
            <a:r>
              <a:rPr lang="de-DE" sz="2400" u="sng"/>
              <a:t>: IDEAL GAME tool handbook for students </a:t>
            </a:r>
            <a:endParaRPr sz="2400" u="sng"/>
          </a:p>
          <a:p>
            <a:pPr marL="450000" marR="0" lvl="0" indent="0" algn="l" rtl="0">
              <a:lnSpc>
                <a:spcPct val="100000"/>
              </a:lnSpc>
              <a:spcBef>
                <a:spcPts val="1200"/>
              </a:spcBef>
              <a:spcAft>
                <a:spcPts val="1200"/>
              </a:spcAft>
              <a:buNone/>
            </a:pPr>
            <a:r>
              <a:rPr lang="de-DE" sz="2400"/>
              <a:t>The IDEAL Game tool handbook for students offers a short guide how to use the games and the different formats provided with the tool as well as the learning scenarios.</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e70f240540_0_16"/>
          <p:cNvSpPr txBox="1">
            <a:spLocks noGrp="1"/>
          </p:cNvSpPr>
          <p:nvPr>
            <p:ph type="title"/>
          </p:nvPr>
        </p:nvSpPr>
        <p:spPr>
          <a:xfrm>
            <a:off x="1864891" y="112456"/>
            <a:ext cx="8085300" cy="9870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400"/>
              <a:buFont typeface="Calibri"/>
              <a:buNone/>
            </a:pPr>
            <a:r>
              <a:rPr lang="de-DE"/>
              <a:t>Tasks of IO4</a:t>
            </a:r>
            <a:endParaRPr/>
          </a:p>
        </p:txBody>
      </p:sp>
      <p:graphicFrame>
        <p:nvGraphicFramePr>
          <p:cNvPr id="185" name="Google Shape;185;ge70f240540_0_16"/>
          <p:cNvGraphicFramePr/>
          <p:nvPr/>
        </p:nvGraphicFramePr>
        <p:xfrm>
          <a:off x="692625" y="2027013"/>
          <a:ext cx="3000000" cy="3000000"/>
        </p:xfrm>
        <a:graphic>
          <a:graphicData uri="http://schemas.openxmlformats.org/drawingml/2006/table">
            <a:tbl>
              <a:tblPr>
                <a:noFill/>
                <a:tableStyleId>{5D7D41DA-B072-4D7F-993D-5174E673E30A}</a:tableStyleId>
              </a:tblPr>
              <a:tblGrid>
                <a:gridCol w="7434525">
                  <a:extLst>
                    <a:ext uri="{9D8B030D-6E8A-4147-A177-3AD203B41FA5}">
                      <a16:colId xmlns:a16="http://schemas.microsoft.com/office/drawing/2014/main" val="20000"/>
                    </a:ext>
                  </a:extLst>
                </a:gridCol>
                <a:gridCol w="1632200">
                  <a:extLst>
                    <a:ext uri="{9D8B030D-6E8A-4147-A177-3AD203B41FA5}">
                      <a16:colId xmlns:a16="http://schemas.microsoft.com/office/drawing/2014/main" val="20001"/>
                    </a:ext>
                  </a:extLst>
                </a:gridCol>
                <a:gridCol w="1963825">
                  <a:extLst>
                    <a:ext uri="{9D8B030D-6E8A-4147-A177-3AD203B41FA5}">
                      <a16:colId xmlns:a16="http://schemas.microsoft.com/office/drawing/2014/main" val="20002"/>
                    </a:ext>
                  </a:extLst>
                </a:gridCol>
              </a:tblGrid>
              <a:tr h="381000">
                <a:tc>
                  <a:txBody>
                    <a:bodyPr/>
                    <a:lstStyle/>
                    <a:p>
                      <a:pPr marL="0" lvl="0" indent="0" algn="l" rtl="0">
                        <a:spcBef>
                          <a:spcPts val="0"/>
                        </a:spcBef>
                        <a:spcAft>
                          <a:spcPts val="0"/>
                        </a:spcAft>
                        <a:buNone/>
                      </a:pPr>
                      <a:r>
                        <a:rPr lang="de-DE" sz="1600"/>
                        <a:t>Leading and coordinating</a:t>
                      </a:r>
                      <a:endParaRPr sz="1600"/>
                    </a:p>
                  </a:txBody>
                  <a:tcPr marL="91425" marR="91425" marT="91425" marB="91425" anchor="ctr">
                    <a:lnL w="2857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2857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UDIMA</a:t>
                      </a:r>
                      <a:endParaRPr sz="1600"/>
                    </a:p>
                  </a:txBody>
                  <a:tcPr marL="91425" marR="91425" marT="91425" marB="91425"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2857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2 days</a:t>
                      </a:r>
                      <a:endParaRPr sz="1600"/>
                    </a:p>
                  </a:txBody>
                  <a:tcPr marL="91425" marR="91425" marT="91425" marB="91425" anchor="ctr">
                    <a:lnL w="9525" cap="flat" cmpd="sng">
                      <a:solidFill>
                        <a:srgbClr val="3F3F3F"/>
                      </a:solidFill>
                      <a:prstDash val="solid"/>
                      <a:round/>
                      <a:headEnd type="none" w="sm" len="sm"/>
                      <a:tailEnd type="none" w="sm" len="sm"/>
                    </a:lnL>
                    <a:lnR w="28575" cap="flat" cmpd="sng">
                      <a:solidFill>
                        <a:srgbClr val="3F3F3F"/>
                      </a:solidFill>
                      <a:prstDash val="solid"/>
                      <a:round/>
                      <a:headEnd type="none" w="sm" len="sm"/>
                      <a:tailEnd type="none" w="sm" len="sm"/>
                    </a:lnR>
                    <a:lnT w="2857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extLst>
                  <a:ext uri="{0D108BD9-81ED-4DB2-BD59-A6C34878D82A}">
                    <a16:rowId xmlns:a16="http://schemas.microsoft.com/office/drawing/2014/main" val="10000"/>
                  </a:ext>
                </a:extLst>
              </a:tr>
              <a:tr h="426700">
                <a:tc>
                  <a:txBody>
                    <a:bodyPr/>
                    <a:lstStyle/>
                    <a:p>
                      <a:pPr marL="0" lvl="0" indent="0" algn="l" rtl="0">
                        <a:spcBef>
                          <a:spcPts val="1200"/>
                        </a:spcBef>
                        <a:spcAft>
                          <a:spcPts val="1200"/>
                        </a:spcAft>
                        <a:buClr>
                          <a:schemeClr val="dk1"/>
                        </a:buClr>
                        <a:buSzPts val="1100"/>
                        <a:buFont typeface="Arial"/>
                        <a:buNone/>
                      </a:pPr>
                      <a:r>
                        <a:rPr lang="de-DE" sz="1600">
                          <a:solidFill>
                            <a:schemeClr val="dk1"/>
                          </a:solidFill>
                        </a:rPr>
                        <a:t>Provide the structure of the handbooks and discuss them with the partners</a:t>
                      </a:r>
                      <a:endParaRPr sz="1600"/>
                    </a:p>
                  </a:txBody>
                  <a:tcPr marL="91425" marR="91425" marT="91425" marB="91425" anchor="ctr">
                    <a:lnL w="2857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UPB</a:t>
                      </a:r>
                      <a:endParaRPr sz="1600"/>
                    </a:p>
                  </a:txBody>
                  <a:tcPr marL="91425" marR="91425" marT="91425" marB="91425"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2 days</a:t>
                      </a:r>
                      <a:endParaRPr sz="1600"/>
                    </a:p>
                  </a:txBody>
                  <a:tcPr marL="91425" marR="91425" marT="91425" marB="91425" anchor="ctr">
                    <a:lnL w="9525" cap="flat" cmpd="sng">
                      <a:solidFill>
                        <a:srgbClr val="3F3F3F"/>
                      </a:solidFill>
                      <a:prstDash val="solid"/>
                      <a:round/>
                      <a:headEnd type="none" w="sm" len="sm"/>
                      <a:tailEnd type="none" w="sm" len="sm"/>
                    </a:lnL>
                    <a:lnR w="2857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extLst>
                  <a:ext uri="{0D108BD9-81ED-4DB2-BD59-A6C34878D82A}">
                    <a16:rowId xmlns:a16="http://schemas.microsoft.com/office/drawing/2014/main" val="10001"/>
                  </a:ext>
                </a:extLst>
              </a:tr>
              <a:tr h="426700">
                <a:tc>
                  <a:txBody>
                    <a:bodyPr/>
                    <a:lstStyle/>
                    <a:p>
                      <a:pPr marL="0" lvl="0" indent="0" algn="l" rtl="0">
                        <a:spcBef>
                          <a:spcPts val="1200"/>
                        </a:spcBef>
                        <a:spcAft>
                          <a:spcPts val="1200"/>
                        </a:spcAft>
                        <a:buClr>
                          <a:schemeClr val="dk1"/>
                        </a:buClr>
                        <a:buSzPts val="1100"/>
                        <a:buFont typeface="Arial"/>
                        <a:buNone/>
                      </a:pPr>
                      <a:r>
                        <a:rPr lang="de-DE" sz="1600">
                          <a:solidFill>
                            <a:schemeClr val="dk1"/>
                          </a:solidFill>
                        </a:rPr>
                        <a:t>Writing of the parts of the handbooks in activity 1 and 2</a:t>
                      </a:r>
                      <a:endParaRPr sz="1600"/>
                    </a:p>
                  </a:txBody>
                  <a:tcPr marL="91425" marR="91425" marT="91425" marB="91425" anchor="ctr">
                    <a:lnL w="2857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UPB</a:t>
                      </a:r>
                      <a:endParaRPr sz="1600"/>
                    </a:p>
                  </a:txBody>
                  <a:tcPr marL="91425" marR="91425" marT="91425" marB="91425"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18 days</a:t>
                      </a:r>
                      <a:endParaRPr sz="1600"/>
                    </a:p>
                  </a:txBody>
                  <a:tcPr marL="91425" marR="91425" marT="91425" marB="91425" anchor="ctr">
                    <a:lnL w="9525" cap="flat" cmpd="sng">
                      <a:solidFill>
                        <a:srgbClr val="3F3F3F"/>
                      </a:solidFill>
                      <a:prstDash val="solid"/>
                      <a:round/>
                      <a:headEnd type="none" w="sm" len="sm"/>
                      <a:tailEnd type="none" w="sm" len="sm"/>
                    </a:lnL>
                    <a:lnR w="2857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de-DE" sz="1600"/>
                        <a:t>Translations (English, German, Polish, Romanian &amp; Spanish)</a:t>
                      </a:r>
                      <a:endParaRPr sz="1600"/>
                    </a:p>
                  </a:txBody>
                  <a:tcPr marL="91425" marR="91425" marT="91425" marB="91425" anchor="ctr">
                    <a:lnL w="2857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All partners</a:t>
                      </a:r>
                      <a:endParaRPr sz="1600"/>
                    </a:p>
                  </a:txBody>
                  <a:tcPr marL="91425" marR="91425" marT="91425" marB="91425"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6 days</a:t>
                      </a:r>
                      <a:endParaRPr sz="1600"/>
                    </a:p>
                  </a:txBody>
                  <a:tcPr marL="91425" marR="91425" marT="91425" marB="91425" anchor="ctr">
                    <a:lnL w="9525" cap="flat" cmpd="sng">
                      <a:solidFill>
                        <a:srgbClr val="3F3F3F"/>
                      </a:solidFill>
                      <a:prstDash val="solid"/>
                      <a:round/>
                      <a:headEnd type="none" w="sm" len="sm"/>
                      <a:tailEnd type="none" w="sm" len="sm"/>
                    </a:lnL>
                    <a:lnR w="2857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1200"/>
                        </a:spcBef>
                        <a:spcAft>
                          <a:spcPts val="1200"/>
                        </a:spcAft>
                        <a:buClr>
                          <a:schemeClr val="dk1"/>
                        </a:buClr>
                        <a:buSzPts val="1100"/>
                        <a:buFont typeface="Arial"/>
                        <a:buNone/>
                      </a:pPr>
                      <a:r>
                        <a:rPr lang="de-DE" sz="1600">
                          <a:solidFill>
                            <a:schemeClr val="dk1"/>
                          </a:solidFill>
                        </a:rPr>
                        <a:t>Provide graphics and layout in InDesign to make the handbooks fit for printing</a:t>
                      </a:r>
                      <a:endParaRPr sz="1600"/>
                    </a:p>
                  </a:txBody>
                  <a:tcPr marL="91425" marR="91425" marT="91425" marB="91425" anchor="ctr">
                    <a:lnL w="2857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IK</a:t>
                      </a:r>
                      <a:endParaRPr sz="1600"/>
                    </a:p>
                  </a:txBody>
                  <a:tcPr marL="91425" marR="91425" marT="91425" marB="91425"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2 technical days + 4 researcher days </a:t>
                      </a:r>
                      <a:endParaRPr sz="1600"/>
                    </a:p>
                  </a:txBody>
                  <a:tcPr marL="91425" marR="91425" marT="91425" marB="91425" anchor="ctr">
                    <a:lnL w="9525" cap="flat" cmpd="sng">
                      <a:solidFill>
                        <a:srgbClr val="3F3F3F"/>
                      </a:solidFill>
                      <a:prstDash val="solid"/>
                      <a:round/>
                      <a:headEnd type="none" w="sm" len="sm"/>
                      <a:tailEnd type="none" w="sm" len="sm"/>
                    </a:lnL>
                    <a:lnR w="2857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9525" cap="flat" cmpd="sng">
                      <a:solidFill>
                        <a:srgbClr val="3F3F3F"/>
                      </a:solidFill>
                      <a:prstDash val="solid"/>
                      <a:round/>
                      <a:headEnd type="none" w="sm" len="sm"/>
                      <a:tailEnd type="none" w="sm" len="sm"/>
                    </a:lnB>
                  </a:tcPr>
                </a:tc>
                <a:extLst>
                  <a:ext uri="{0D108BD9-81ED-4DB2-BD59-A6C34878D82A}">
                    <a16:rowId xmlns:a16="http://schemas.microsoft.com/office/drawing/2014/main" val="10004"/>
                  </a:ext>
                </a:extLst>
              </a:tr>
              <a:tr h="381000">
                <a:tc>
                  <a:txBody>
                    <a:bodyPr/>
                    <a:lstStyle/>
                    <a:p>
                      <a:pPr marL="0" lvl="0" indent="0" algn="l" rtl="0">
                        <a:spcBef>
                          <a:spcPts val="1200"/>
                        </a:spcBef>
                        <a:spcAft>
                          <a:spcPts val="1200"/>
                        </a:spcAft>
                        <a:buNone/>
                      </a:pPr>
                      <a:r>
                        <a:rPr lang="de-DE" sz="1600">
                          <a:solidFill>
                            <a:schemeClr val="dk1"/>
                          </a:solidFill>
                        </a:rPr>
                        <a:t>Writing handbooks</a:t>
                      </a:r>
                      <a:endParaRPr sz="1600">
                        <a:solidFill>
                          <a:schemeClr val="dk1"/>
                        </a:solidFill>
                      </a:endParaRPr>
                    </a:p>
                  </a:txBody>
                  <a:tcPr marL="91425" marR="91425" marT="91425" marB="91425" anchor="ctr">
                    <a:lnL w="2857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2857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IK</a:t>
                      </a:r>
                      <a:endParaRPr sz="1600"/>
                    </a:p>
                  </a:txBody>
                  <a:tcPr marL="91425" marR="91425" marT="91425" marB="91425" anchor="ctr">
                    <a:lnL w="9525" cap="flat" cmpd="sng">
                      <a:solidFill>
                        <a:srgbClr val="3F3F3F"/>
                      </a:solidFill>
                      <a:prstDash val="solid"/>
                      <a:round/>
                      <a:headEnd type="none" w="sm" len="sm"/>
                      <a:tailEnd type="none" w="sm" len="sm"/>
                    </a:lnL>
                    <a:lnR w="952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28575" cap="flat" cmpd="sng">
                      <a:solidFill>
                        <a:srgbClr val="3F3F3F"/>
                      </a:solidFill>
                      <a:prstDash val="solid"/>
                      <a:round/>
                      <a:headEnd type="none" w="sm" len="sm"/>
                      <a:tailEnd type="none" w="sm" len="sm"/>
                    </a:lnB>
                  </a:tcPr>
                </a:tc>
                <a:tc>
                  <a:txBody>
                    <a:bodyPr/>
                    <a:lstStyle/>
                    <a:p>
                      <a:pPr marL="0" lvl="0" indent="0" algn="l" rtl="0">
                        <a:spcBef>
                          <a:spcPts val="0"/>
                        </a:spcBef>
                        <a:spcAft>
                          <a:spcPts val="0"/>
                        </a:spcAft>
                        <a:buNone/>
                      </a:pPr>
                      <a:r>
                        <a:rPr lang="de-DE" sz="1600"/>
                        <a:t>10 researcher days</a:t>
                      </a:r>
                      <a:endParaRPr sz="1600"/>
                    </a:p>
                  </a:txBody>
                  <a:tcPr marL="91425" marR="91425" marT="91425" marB="91425" anchor="ctr">
                    <a:lnL w="9525" cap="flat" cmpd="sng">
                      <a:solidFill>
                        <a:srgbClr val="3F3F3F"/>
                      </a:solidFill>
                      <a:prstDash val="solid"/>
                      <a:round/>
                      <a:headEnd type="none" w="sm" len="sm"/>
                      <a:tailEnd type="none" w="sm" len="sm"/>
                    </a:lnL>
                    <a:lnR w="28575" cap="flat" cmpd="sng">
                      <a:solidFill>
                        <a:srgbClr val="3F3F3F"/>
                      </a:solidFill>
                      <a:prstDash val="solid"/>
                      <a:round/>
                      <a:headEnd type="none" w="sm" len="sm"/>
                      <a:tailEnd type="none" w="sm" len="sm"/>
                    </a:lnR>
                    <a:lnT w="9525" cap="flat" cmpd="sng">
                      <a:solidFill>
                        <a:srgbClr val="3F3F3F"/>
                      </a:solidFill>
                      <a:prstDash val="solid"/>
                      <a:round/>
                      <a:headEnd type="none" w="sm" len="sm"/>
                      <a:tailEnd type="none" w="sm" len="sm"/>
                    </a:lnT>
                    <a:lnB w="28575" cap="flat" cmpd="sng">
                      <a:solidFill>
                        <a:srgbClr val="3F3F3F"/>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de-DE"/>
              <a:t>6</a:t>
            </a:fld>
            <a:endParaRPr/>
          </a:p>
        </p:txBody>
      </p:sp>
      <p:sp>
        <p:nvSpPr>
          <p:cNvPr id="191" name="Google Shape;191;p3"/>
          <p:cNvSpPr txBox="1"/>
          <p:nvPr/>
        </p:nvSpPr>
        <p:spPr>
          <a:xfrm>
            <a:off x="2831975" y="1612800"/>
            <a:ext cx="7081200" cy="4248900"/>
          </a:xfrm>
          <a:prstGeom prst="rect">
            <a:avLst/>
          </a:prstGeom>
          <a:noFill/>
          <a:ln w="9525" cap="flat" cmpd="sng">
            <a:solidFill>
              <a:srgbClr val="05234E"/>
            </a:solidFill>
            <a:prstDash val="solid"/>
            <a:round/>
            <a:headEnd type="none" w="sm" len="sm"/>
            <a:tailEnd type="none" w="sm" len="sm"/>
          </a:ln>
        </p:spPr>
        <p:txBody>
          <a:bodyPr spcFirstLastPara="1" wrap="square" lIns="91425" tIns="91425" rIns="91425" bIns="91425" anchor="t" anchorCtr="0">
            <a:noAutofit/>
          </a:bodyPr>
          <a:lstStyle/>
          <a:p>
            <a:pPr marL="342900" marR="0" lvl="0" indent="-342900" algn="ctr" rtl="0">
              <a:lnSpc>
                <a:spcPct val="100000"/>
              </a:lnSpc>
              <a:spcBef>
                <a:spcPts val="0"/>
              </a:spcBef>
              <a:spcAft>
                <a:spcPts val="0"/>
              </a:spcAft>
              <a:buClr>
                <a:schemeClr val="accent1"/>
              </a:buClr>
              <a:buSzPts val="3600"/>
              <a:buFont typeface="Noto Sans Symbols"/>
              <a:buNone/>
            </a:pPr>
            <a:r>
              <a:rPr lang="de-DE" sz="3600" b="1" i="0" u="none" strike="noStrike" cap="none">
                <a:solidFill>
                  <a:srgbClr val="05234E"/>
                </a:solidFill>
                <a:latin typeface="Calibri"/>
                <a:ea typeface="Calibri"/>
                <a:cs typeface="Calibri"/>
                <a:sym typeface="Calibri"/>
              </a:rPr>
              <a:t>Contact</a:t>
            </a:r>
            <a:endParaRPr sz="3600" b="1" i="0" u="none" strike="noStrike" cap="none">
              <a:solidFill>
                <a:srgbClr val="05234E"/>
              </a:solidFill>
              <a:latin typeface="Calibri"/>
              <a:ea typeface="Calibri"/>
              <a:cs typeface="Calibri"/>
              <a:sym typeface="Calibri"/>
            </a:endParaRPr>
          </a:p>
          <a:p>
            <a:pPr marL="342900" marR="0" lvl="0" indent="-342900" algn="ctr" rtl="0">
              <a:lnSpc>
                <a:spcPct val="100000"/>
              </a:lnSpc>
              <a:spcBef>
                <a:spcPts val="0"/>
              </a:spcBef>
              <a:spcAft>
                <a:spcPts val="0"/>
              </a:spcAft>
              <a:buClr>
                <a:schemeClr val="accent1"/>
              </a:buClr>
              <a:buSzPts val="3600"/>
              <a:buFont typeface="Noto Sans Symbols"/>
              <a:buNone/>
            </a:pPr>
            <a:endParaRPr sz="3600" b="1">
              <a:solidFill>
                <a:srgbClr val="05234E"/>
              </a:solidFill>
              <a:latin typeface="Calibri"/>
              <a:ea typeface="Calibri"/>
              <a:cs typeface="Calibri"/>
              <a:sym typeface="Calibri"/>
            </a:endParaRPr>
          </a:p>
          <a:p>
            <a:pPr marL="342900" marR="0" lvl="0" indent="-342900" algn="ctr" rtl="0">
              <a:lnSpc>
                <a:spcPct val="100000"/>
              </a:lnSpc>
              <a:spcBef>
                <a:spcPts val="0"/>
              </a:spcBef>
              <a:spcAft>
                <a:spcPts val="0"/>
              </a:spcAft>
              <a:buClr>
                <a:schemeClr val="accent1"/>
              </a:buClr>
              <a:buSzPts val="1800"/>
              <a:buFont typeface="Noto Sans Symbols"/>
              <a:buNone/>
            </a:pPr>
            <a:r>
              <a:rPr lang="de-DE" sz="1800">
                <a:solidFill>
                  <a:srgbClr val="3F3F3F"/>
                </a:solidFill>
                <a:latin typeface="Calibri"/>
                <a:ea typeface="Calibri"/>
                <a:cs typeface="Calibri"/>
                <a:sym typeface="Calibri"/>
              </a:rPr>
              <a:t>Ana Landeta</a:t>
            </a:r>
            <a:br>
              <a:rPr lang="de-DE" sz="1800" b="0" i="0" u="none" strike="noStrike" cap="none">
                <a:solidFill>
                  <a:srgbClr val="3F3F3F"/>
                </a:solidFill>
                <a:latin typeface="Calibri"/>
                <a:ea typeface="Calibri"/>
                <a:cs typeface="Calibri"/>
                <a:sym typeface="Calibri"/>
              </a:rPr>
            </a:br>
            <a:r>
              <a:rPr lang="de-DE" sz="1800" u="sng">
                <a:solidFill>
                  <a:schemeClr val="hlink"/>
                </a:solidFill>
                <a:latin typeface="Calibri"/>
                <a:ea typeface="Calibri"/>
                <a:cs typeface="Calibri"/>
                <a:sym typeface="Calibri"/>
                <a:hlinkClick r:id="rId3"/>
              </a:rPr>
              <a:t>ana.landeta@udima.es</a:t>
            </a:r>
            <a:endParaRPr sz="1800">
              <a:solidFill>
                <a:srgbClr val="3F3F3F"/>
              </a:solidFill>
              <a:latin typeface="Calibri"/>
              <a:ea typeface="Calibri"/>
              <a:cs typeface="Calibri"/>
              <a:sym typeface="Calibri"/>
            </a:endParaRPr>
          </a:p>
          <a:p>
            <a:pPr marL="342900" marR="0" lvl="0" indent="-342900" algn="ctr" rtl="0">
              <a:lnSpc>
                <a:spcPct val="100000"/>
              </a:lnSpc>
              <a:spcBef>
                <a:spcPts val="0"/>
              </a:spcBef>
              <a:spcAft>
                <a:spcPts val="0"/>
              </a:spcAft>
              <a:buClr>
                <a:schemeClr val="accent1"/>
              </a:buClr>
              <a:buSzPts val="1800"/>
              <a:buFont typeface="Noto Sans Symbols"/>
              <a:buNone/>
            </a:pPr>
            <a:endParaRPr sz="1800">
              <a:solidFill>
                <a:srgbClr val="3F3F3F"/>
              </a:solidFill>
              <a:latin typeface="Calibri"/>
              <a:ea typeface="Calibri"/>
              <a:cs typeface="Calibri"/>
              <a:sym typeface="Calibri"/>
            </a:endParaRPr>
          </a:p>
          <a:p>
            <a:pPr marL="342900" marR="0" lvl="0" indent="-342900" algn="ctr" rtl="0">
              <a:lnSpc>
                <a:spcPct val="100000"/>
              </a:lnSpc>
              <a:spcBef>
                <a:spcPts val="0"/>
              </a:spcBef>
              <a:spcAft>
                <a:spcPts val="0"/>
              </a:spcAft>
              <a:buClr>
                <a:schemeClr val="accent1"/>
              </a:buClr>
              <a:buSzPts val="1800"/>
              <a:buFont typeface="Noto Sans Symbols"/>
              <a:buNone/>
            </a:pPr>
            <a:r>
              <a:rPr lang="de-DE" sz="1800">
                <a:solidFill>
                  <a:srgbClr val="3F3F3F"/>
                </a:solidFill>
                <a:latin typeface="Calibri"/>
                <a:ea typeface="Calibri"/>
                <a:cs typeface="Calibri"/>
                <a:sym typeface="Calibri"/>
              </a:rPr>
              <a:t>Silvia Prieto</a:t>
            </a:r>
            <a:endParaRPr sz="1800">
              <a:solidFill>
                <a:srgbClr val="3F3F3F"/>
              </a:solidFill>
              <a:latin typeface="Calibri"/>
              <a:ea typeface="Calibri"/>
              <a:cs typeface="Calibri"/>
              <a:sym typeface="Calibri"/>
            </a:endParaRPr>
          </a:p>
          <a:p>
            <a:pPr marL="342900" marR="0" lvl="0" indent="-342900" algn="ctr" rtl="0">
              <a:lnSpc>
                <a:spcPct val="100000"/>
              </a:lnSpc>
              <a:spcBef>
                <a:spcPts val="0"/>
              </a:spcBef>
              <a:spcAft>
                <a:spcPts val="0"/>
              </a:spcAft>
              <a:buClr>
                <a:schemeClr val="accent1"/>
              </a:buClr>
              <a:buSzPts val="1800"/>
              <a:buFont typeface="Noto Sans Symbols"/>
              <a:buNone/>
            </a:pPr>
            <a:r>
              <a:rPr lang="de-DE" sz="1800" u="sng">
                <a:solidFill>
                  <a:schemeClr val="hlink"/>
                </a:solidFill>
                <a:latin typeface="Calibri"/>
                <a:ea typeface="Calibri"/>
                <a:cs typeface="Calibri"/>
                <a:sym typeface="Calibri"/>
                <a:hlinkClick r:id="rId4"/>
              </a:rPr>
              <a:t>silvianazareth.prieto@udima.es</a:t>
            </a:r>
            <a:endParaRPr sz="1800">
              <a:solidFill>
                <a:srgbClr val="3F3F3F"/>
              </a:solidFill>
              <a:latin typeface="Calibri"/>
              <a:ea typeface="Calibri"/>
              <a:cs typeface="Calibri"/>
              <a:sym typeface="Calibri"/>
            </a:endParaRPr>
          </a:p>
          <a:p>
            <a:pPr marL="0" marR="0" lvl="0" indent="0" algn="l" rtl="0">
              <a:lnSpc>
                <a:spcPct val="100000"/>
              </a:lnSpc>
              <a:spcBef>
                <a:spcPts val="0"/>
              </a:spcBef>
              <a:spcAft>
                <a:spcPts val="0"/>
              </a:spcAft>
              <a:buClr>
                <a:schemeClr val="accent1"/>
              </a:buClr>
              <a:buSzPts val="1800"/>
              <a:buFont typeface="Noto Sans Symbols"/>
              <a:buNone/>
            </a:pPr>
            <a:endParaRPr sz="1800">
              <a:solidFill>
                <a:srgbClr val="3F3F3F"/>
              </a:solidFill>
              <a:latin typeface="Calibri"/>
              <a:ea typeface="Calibri"/>
              <a:cs typeface="Calibri"/>
              <a:sym typeface="Calibri"/>
            </a:endParaRPr>
          </a:p>
          <a:p>
            <a:pPr marL="342900" marR="0" lvl="0" indent="-342900" algn="ctr" rtl="0">
              <a:lnSpc>
                <a:spcPct val="100000"/>
              </a:lnSpc>
              <a:spcBef>
                <a:spcPts val="0"/>
              </a:spcBef>
              <a:spcAft>
                <a:spcPts val="0"/>
              </a:spcAft>
              <a:buClr>
                <a:schemeClr val="accent1"/>
              </a:buClr>
              <a:buSzPts val="1800"/>
              <a:buFont typeface="Noto Sans Symbols"/>
              <a:buNone/>
            </a:pPr>
            <a:r>
              <a:rPr lang="de-DE" sz="1800">
                <a:solidFill>
                  <a:srgbClr val="3F3F3F"/>
                </a:solidFill>
                <a:latin typeface="Calibri"/>
                <a:ea typeface="Calibri"/>
                <a:cs typeface="Calibri"/>
                <a:sym typeface="Calibri"/>
              </a:rPr>
              <a:t>Guillermo Abia</a:t>
            </a:r>
            <a:endParaRPr sz="1800">
              <a:solidFill>
                <a:srgbClr val="3F3F3F"/>
              </a:solidFill>
              <a:latin typeface="Calibri"/>
              <a:ea typeface="Calibri"/>
              <a:cs typeface="Calibri"/>
              <a:sym typeface="Calibri"/>
            </a:endParaRPr>
          </a:p>
          <a:p>
            <a:pPr marL="342900" marR="0" lvl="0" indent="-342900" algn="ctr" rtl="0">
              <a:lnSpc>
                <a:spcPct val="100000"/>
              </a:lnSpc>
              <a:spcBef>
                <a:spcPts val="0"/>
              </a:spcBef>
              <a:spcAft>
                <a:spcPts val="0"/>
              </a:spcAft>
              <a:buClr>
                <a:schemeClr val="accent1"/>
              </a:buClr>
              <a:buSzPts val="1800"/>
              <a:buFont typeface="Noto Sans Symbols"/>
              <a:buNone/>
            </a:pPr>
            <a:r>
              <a:rPr lang="de-DE" sz="1800" u="sng">
                <a:solidFill>
                  <a:schemeClr val="hlink"/>
                </a:solidFill>
                <a:latin typeface="Calibri"/>
                <a:ea typeface="Calibri"/>
                <a:cs typeface="Calibri"/>
                <a:sym typeface="Calibri"/>
                <a:hlinkClick r:id="rId5"/>
              </a:rPr>
              <a:t>guillermo.abia@udima.es</a:t>
            </a:r>
            <a:endParaRPr sz="1800">
              <a:solidFill>
                <a:srgbClr val="3F3F3F"/>
              </a:solidFill>
              <a:latin typeface="Calibri"/>
              <a:ea typeface="Calibri"/>
              <a:cs typeface="Calibri"/>
              <a:sym typeface="Calibri"/>
            </a:endParaRPr>
          </a:p>
          <a:p>
            <a:pPr marL="0" marR="0" lvl="0" indent="0" algn="l" rtl="0">
              <a:lnSpc>
                <a:spcPct val="100000"/>
              </a:lnSpc>
              <a:spcBef>
                <a:spcPts val="1000"/>
              </a:spcBef>
              <a:spcAft>
                <a:spcPts val="0"/>
              </a:spcAft>
              <a:buClr>
                <a:schemeClr val="accent1"/>
              </a:buClr>
              <a:buSzPts val="1200"/>
              <a:buFont typeface="Noto Sans Symbols"/>
              <a:buNone/>
            </a:pPr>
            <a:endParaRPr sz="1200">
              <a:solidFill>
                <a:srgbClr val="3F3F3F"/>
              </a:solidFill>
              <a:latin typeface="Calibri"/>
              <a:ea typeface="Calibri"/>
              <a:cs typeface="Calibri"/>
              <a:sym typeface="Calibri"/>
            </a:endParaRPr>
          </a:p>
          <a:p>
            <a:pPr marL="0" marR="0" lvl="0" indent="0" algn="ctr" rtl="0">
              <a:lnSpc>
                <a:spcPct val="100000"/>
              </a:lnSpc>
              <a:spcBef>
                <a:spcPts val="1000"/>
              </a:spcBef>
              <a:spcAft>
                <a:spcPts val="0"/>
              </a:spcAft>
              <a:buClr>
                <a:schemeClr val="accent1"/>
              </a:buClr>
              <a:buSzPts val="1200"/>
              <a:buFont typeface="Noto Sans Symbols"/>
              <a:buNone/>
            </a:pPr>
            <a:r>
              <a:rPr lang="de-DE" sz="1200">
                <a:solidFill>
                  <a:srgbClr val="3F3F3F"/>
                </a:solidFill>
                <a:latin typeface="Calibri"/>
                <a:ea typeface="Calibri"/>
                <a:cs typeface="Calibri"/>
                <a:sym typeface="Calibri"/>
              </a:rPr>
              <a:t>Universidad a Distancia de Madrid (UDIMA)</a:t>
            </a:r>
            <a:endParaRPr sz="1200">
              <a:solidFill>
                <a:srgbClr val="3F3F3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4"/>
          <p:cNvSpPr txBox="1"/>
          <p:nvPr/>
        </p:nvSpPr>
        <p:spPr>
          <a:xfrm>
            <a:off x="648792" y="1418693"/>
            <a:ext cx="6761018" cy="144655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400"/>
              <a:buFont typeface="Arial"/>
              <a:buNone/>
            </a:pPr>
            <a:r>
              <a:rPr lang="de-DE" sz="4400" b="0" i="0" u="none" strike="noStrike" cap="none">
                <a:solidFill>
                  <a:schemeClr val="dk1"/>
                </a:solidFill>
                <a:latin typeface="Arial"/>
                <a:ea typeface="Arial"/>
                <a:cs typeface="Arial"/>
                <a:sym typeface="Arial"/>
              </a:rPr>
              <a:t>Thank you very much for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400"/>
              <a:buFont typeface="Arial"/>
              <a:buNone/>
            </a:pPr>
            <a:r>
              <a:rPr lang="de-DE" sz="4400" b="0" i="0" u="none" strike="noStrike" cap="none">
                <a:solidFill>
                  <a:schemeClr val="dk1"/>
                </a:solidFill>
                <a:latin typeface="Arial"/>
                <a:ea typeface="Arial"/>
                <a:cs typeface="Arial"/>
                <a:sym typeface="Arial"/>
              </a:rPr>
              <a:t>your attention!</a:t>
            </a:r>
            <a:endParaRPr sz="4400" b="0" i="0" u="none" strike="noStrike" cap="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Words>
  <Application>Microsoft Office PowerPoint</Application>
  <PresentationFormat>Breitbild</PresentationFormat>
  <Paragraphs>53</Paragraphs>
  <Slides>7</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Noto Sans Symbols</vt:lpstr>
      <vt:lpstr>Office</vt:lpstr>
      <vt:lpstr>IO4: Development of Books</vt:lpstr>
      <vt:lpstr>Core aims of IO4</vt:lpstr>
      <vt:lpstr>Core aims of IO4</vt:lpstr>
      <vt:lpstr>Core aims of IO4</vt:lpstr>
      <vt:lpstr>Tasks of IO4</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IO4: Development of Books</dc:title>
  <dc:creator>Marc Beutner</dc:creator>
  <cp:lastModifiedBy>Sebastian Koppius</cp:lastModifiedBy>
  <cp:revision>1</cp:revision>
  <dcterms:created xsi:type="dcterms:W3CDTF">2019-04-24T06:36:27Z</dcterms:created>
  <dcterms:modified xsi:type="dcterms:W3CDTF">2021-09-02T08:28:40Z</dcterms:modified>
</cp:coreProperties>
</file>