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91" r:id="rId2"/>
    <p:sldId id="300" r:id="rId3"/>
    <p:sldId id="311" r:id="rId4"/>
    <p:sldId id="312" r:id="rId5"/>
    <p:sldId id="295" r:id="rId6"/>
    <p:sldId id="323" r:id="rId7"/>
    <p:sldId id="324" r:id="rId8"/>
    <p:sldId id="325" r:id="rId9"/>
    <p:sldId id="326" r:id="rId10"/>
    <p:sldId id="328" r:id="rId11"/>
    <p:sldId id="321" r:id="rId12"/>
    <p:sldId id="314" r:id="rId13"/>
    <p:sldId id="299" r:id="rId14"/>
    <p:sldId id="293"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an Koppius" initials="SK" lastIdx="1" clrIdx="0">
    <p:extLst>
      <p:ext uri="{19B8F6BF-5375-455C-9EA6-DF929625EA0E}">
        <p15:presenceInfo xmlns:p15="http://schemas.microsoft.com/office/powerpoint/2012/main" userId="S-1-5-21-3526761178-1094440243-1141781222-10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C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79340" autoAdjust="0"/>
  </p:normalViewPr>
  <p:slideViewPr>
    <p:cSldViewPr snapToGrid="0">
      <p:cViewPr>
        <p:scale>
          <a:sx n="125" d="100"/>
          <a:sy n="125" d="100"/>
        </p:scale>
        <p:origin x="90"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393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C2587C-2E83-43CA-8AC8-2B5C83DE8702}" type="datetimeFigureOut">
              <a:rPr lang="de-DE" smtClean="0"/>
              <a:t>25.11.2022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CAC1F-F65C-44BE-B486-B7BCE5AD85B3}" type="slidenum">
              <a:rPr lang="de-DE" smtClean="0"/>
              <a:t>‹Nr.›</a:t>
            </a:fld>
            <a:endParaRPr lang="de-DE"/>
          </a:p>
        </p:txBody>
      </p:sp>
    </p:spTree>
    <p:extLst>
      <p:ext uri="{BB962C8B-B14F-4D97-AF65-F5344CB8AC3E}">
        <p14:creationId xmlns:p14="http://schemas.microsoft.com/office/powerpoint/2010/main" val="2348379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Okay, lets move on to the next agenda item: What’s laying ahead of 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 a short summary, I will once again present the main construction sites. I may have to adapt the slides, as a lot of new things have now been adapted 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2</a:t>
            </a:fld>
            <a:endParaRPr lang="de-DE"/>
          </a:p>
        </p:txBody>
      </p:sp>
    </p:spTree>
    <p:extLst>
      <p:ext uri="{BB962C8B-B14F-4D97-AF65-F5344CB8AC3E}">
        <p14:creationId xmlns:p14="http://schemas.microsoft.com/office/powerpoint/2010/main" val="3271404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So we have this 5 IOs. And currently all IOs are running or even finished yet. </a:t>
            </a: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3</a:t>
            </a:fld>
            <a:endParaRPr lang="de-DE"/>
          </a:p>
        </p:txBody>
      </p:sp>
    </p:spTree>
    <p:extLst>
      <p:ext uri="{BB962C8B-B14F-4D97-AF65-F5344CB8AC3E}">
        <p14:creationId xmlns:p14="http://schemas.microsoft.com/office/powerpoint/2010/main" val="4105237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IO1 has been completed for some time, IO2 is currently being worked on, accompanied by the survey, IO3 seems to be completed in time, but a few games and learning scenarios are still missing. IO4 and IO5 need to be completed in the coming weeks.</a:t>
            </a: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4</a:t>
            </a:fld>
            <a:endParaRPr lang="de-DE"/>
          </a:p>
        </p:txBody>
      </p:sp>
    </p:spTree>
    <p:extLst>
      <p:ext uri="{BB962C8B-B14F-4D97-AF65-F5344CB8AC3E}">
        <p14:creationId xmlns:p14="http://schemas.microsoft.com/office/powerpoint/2010/main" val="1461061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slide gives us an overview of what we still have to work on. Fore more details, please see the work plan.</a:t>
            </a: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5</a:t>
            </a:fld>
            <a:endParaRPr lang="de-DE"/>
          </a:p>
        </p:txBody>
      </p:sp>
    </p:spTree>
    <p:extLst>
      <p:ext uri="{BB962C8B-B14F-4D97-AF65-F5344CB8AC3E}">
        <p14:creationId xmlns:p14="http://schemas.microsoft.com/office/powerpoint/2010/main" val="3422024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slide gives us an overview of what we still have to work on. Fore more details, please see the work plan.</a:t>
            </a: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6</a:t>
            </a:fld>
            <a:endParaRPr lang="de-DE"/>
          </a:p>
        </p:txBody>
      </p:sp>
    </p:spTree>
    <p:extLst>
      <p:ext uri="{BB962C8B-B14F-4D97-AF65-F5344CB8AC3E}">
        <p14:creationId xmlns:p14="http://schemas.microsoft.com/office/powerpoint/2010/main" val="3256003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slide gives us an overview of what we still have to work on. Fore more details, please see the work plan.</a:t>
            </a: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11</a:t>
            </a:fld>
            <a:endParaRPr lang="de-DE"/>
          </a:p>
        </p:txBody>
      </p:sp>
    </p:spTree>
    <p:extLst>
      <p:ext uri="{BB962C8B-B14F-4D97-AF65-F5344CB8AC3E}">
        <p14:creationId xmlns:p14="http://schemas.microsoft.com/office/powerpoint/2010/main" val="4205059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Please also continue your dissemination activities. If you have not yet done so. Connect with us on Facebook.</a:t>
            </a:r>
          </a:p>
          <a:p>
            <a:endParaRPr lang="en-GB" dirty="0"/>
          </a:p>
        </p:txBody>
      </p:sp>
      <p:sp>
        <p:nvSpPr>
          <p:cNvPr id="4" name="Foliennummernplatzhalter 3"/>
          <p:cNvSpPr>
            <a:spLocks noGrp="1"/>
          </p:cNvSpPr>
          <p:nvPr>
            <p:ph type="sldNum" sz="quarter" idx="5"/>
          </p:nvPr>
        </p:nvSpPr>
        <p:spPr/>
        <p:txBody>
          <a:bodyPr/>
          <a:lstStyle/>
          <a:p>
            <a:fld id="{27BCAC1F-F65C-44BE-B486-B7BCE5AD85B3}" type="slidenum">
              <a:rPr lang="de-DE" smtClean="0"/>
              <a:t>12</a:t>
            </a:fld>
            <a:endParaRPr lang="de-DE"/>
          </a:p>
        </p:txBody>
      </p:sp>
    </p:spTree>
    <p:extLst>
      <p:ext uri="{BB962C8B-B14F-4D97-AF65-F5344CB8AC3E}">
        <p14:creationId xmlns:p14="http://schemas.microsoft.com/office/powerpoint/2010/main" val="3672961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9495620B-DD2E-44FA-AB0C-511B2A3FDE76}"/>
              </a:ext>
            </a:extLst>
          </p:cNvPr>
          <p:cNvSpPr/>
          <p:nvPr userDrawn="1"/>
        </p:nvSpPr>
        <p:spPr>
          <a:xfrm>
            <a:off x="9072" y="-21336"/>
            <a:ext cx="12192000" cy="4474028"/>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ilkreis 17">
            <a:extLst>
              <a:ext uri="{FF2B5EF4-FFF2-40B4-BE49-F238E27FC236}">
                <a16:creationId xmlns:a16="http://schemas.microsoft.com/office/drawing/2014/main" id="{FCEAEE6A-A2E9-40BE-8A08-4E15AD78F7F5}"/>
              </a:ext>
            </a:extLst>
          </p:cNvPr>
          <p:cNvSpPr/>
          <p:nvPr userDrawn="1"/>
        </p:nvSpPr>
        <p:spPr>
          <a:xfrm>
            <a:off x="7888224" y="2596896"/>
            <a:ext cx="8647049" cy="4072128"/>
          </a:xfrm>
          <a:prstGeom prst="pie">
            <a:avLst>
              <a:gd name="adj1" fmla="val 10840442"/>
              <a:gd name="adj2" fmla="val 16240370"/>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a:solidFill>
                <a:schemeClr val="tx1"/>
              </a:solidFill>
            </a:endParaRPr>
          </a:p>
        </p:txBody>
      </p:sp>
      <p:sp>
        <p:nvSpPr>
          <p:cNvPr id="2" name="Titel 1">
            <a:extLst>
              <a:ext uri="{FF2B5EF4-FFF2-40B4-BE49-F238E27FC236}">
                <a16:creationId xmlns:a16="http://schemas.microsoft.com/office/drawing/2014/main" id="{4125F979-3BA6-41B5-B281-46B7CB266CD6}"/>
              </a:ext>
            </a:extLst>
          </p:cNvPr>
          <p:cNvSpPr>
            <a:spLocks noGrp="1"/>
          </p:cNvSpPr>
          <p:nvPr>
            <p:ph type="ctrTitle"/>
          </p:nvPr>
        </p:nvSpPr>
        <p:spPr>
          <a:xfrm>
            <a:off x="122080" y="85866"/>
            <a:ext cx="9144000" cy="921977"/>
          </a:xfrm>
        </p:spPr>
        <p:txBody>
          <a:bodyPr anchor="b">
            <a:normAutofit/>
          </a:bodyPr>
          <a:lstStyle>
            <a:lvl1pPr algn="ctr">
              <a:defRPr sz="4000"/>
            </a:lvl1pPr>
          </a:lstStyle>
          <a:p>
            <a:r>
              <a:rPr lang="de-DE" dirty="0"/>
              <a:t>Mastertitelformat bearbeiten</a:t>
            </a:r>
          </a:p>
        </p:txBody>
      </p:sp>
      <p:sp>
        <p:nvSpPr>
          <p:cNvPr id="3" name="Untertitel 2">
            <a:extLst>
              <a:ext uri="{FF2B5EF4-FFF2-40B4-BE49-F238E27FC236}">
                <a16:creationId xmlns:a16="http://schemas.microsoft.com/office/drawing/2014/main" id="{D2833DF7-94E2-4D2B-97C8-823802127BAA}"/>
              </a:ext>
            </a:extLst>
          </p:cNvPr>
          <p:cNvSpPr>
            <a:spLocks noGrp="1"/>
          </p:cNvSpPr>
          <p:nvPr>
            <p:ph type="subTitle" idx="1"/>
          </p:nvPr>
        </p:nvSpPr>
        <p:spPr>
          <a:xfrm>
            <a:off x="115291" y="1865287"/>
            <a:ext cx="9144000"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12" name="Grafik 11">
            <a:extLst>
              <a:ext uri="{FF2B5EF4-FFF2-40B4-BE49-F238E27FC236}">
                <a16:creationId xmlns:a16="http://schemas.microsoft.com/office/drawing/2014/main" id="{ABA35E4C-AAF1-4068-A8C2-7CCF145AA9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4960" y="3071174"/>
            <a:ext cx="2939731" cy="1469866"/>
          </a:xfrm>
          <a:prstGeom prst="rect">
            <a:avLst/>
          </a:prstGeom>
        </p:spPr>
      </p:pic>
      <p:cxnSp>
        <p:nvCxnSpPr>
          <p:cNvPr id="13" name="Gerader Verbinder 12">
            <a:extLst>
              <a:ext uri="{FF2B5EF4-FFF2-40B4-BE49-F238E27FC236}">
                <a16:creationId xmlns:a16="http://schemas.microsoft.com/office/drawing/2014/main" id="{C2848566-D383-45EE-9965-135A7509BAC9}"/>
              </a:ext>
            </a:extLst>
          </p:cNvPr>
          <p:cNvCxnSpPr>
            <a:cxnSpLocks/>
          </p:cNvCxnSpPr>
          <p:nvPr userDrawn="1"/>
        </p:nvCxnSpPr>
        <p:spPr>
          <a:xfrm>
            <a:off x="9072" y="5730240"/>
            <a:ext cx="4904304"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A752A0E4-15EE-4FFE-BB1C-076B4CEC967E}"/>
              </a:ext>
            </a:extLst>
          </p:cNvPr>
          <p:cNvCxnSpPr>
            <a:cxnSpLocks/>
          </p:cNvCxnSpPr>
          <p:nvPr userDrawn="1"/>
        </p:nvCxnSpPr>
        <p:spPr>
          <a:xfrm>
            <a:off x="7307444" y="5730240"/>
            <a:ext cx="4904304"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4DE047F1-CBE7-4725-BB6C-25AB1204ADB0}"/>
              </a:ext>
            </a:extLst>
          </p:cNvPr>
          <p:cNvCxnSpPr>
            <a:cxnSpLocks/>
          </p:cNvCxnSpPr>
          <p:nvPr userDrawn="1"/>
        </p:nvCxnSpPr>
        <p:spPr>
          <a:xfrm>
            <a:off x="0" y="4578096"/>
            <a:ext cx="12201072"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Rechteck 15">
            <a:extLst>
              <a:ext uri="{FF2B5EF4-FFF2-40B4-BE49-F238E27FC236}">
                <a16:creationId xmlns:a16="http://schemas.microsoft.com/office/drawing/2014/main" id="{28C170B3-2F88-424F-BEF1-70E204C061E6}"/>
              </a:ext>
            </a:extLst>
          </p:cNvPr>
          <p:cNvSpPr/>
          <p:nvPr userDrawn="1"/>
        </p:nvSpPr>
        <p:spPr>
          <a:xfrm>
            <a:off x="7240388" y="4723685"/>
            <a:ext cx="5011487" cy="861774"/>
          </a:xfrm>
          <a:prstGeom prst="rect">
            <a:avLst/>
          </a:prstGeom>
        </p:spPr>
        <p:txBody>
          <a:bodyPr wrap="square">
            <a:spAutoFit/>
          </a:bodyPr>
          <a:lstStyle/>
          <a:p>
            <a:r>
              <a:rPr lang="en-US" b="1" dirty="0"/>
              <a:t>IDEAL-GAME</a:t>
            </a:r>
            <a:br>
              <a:rPr lang="en-US" dirty="0"/>
            </a:br>
            <a:r>
              <a:rPr lang="en-US" sz="1600" i="1" dirty="0"/>
              <a:t>Improving didactics, education and learning </a:t>
            </a:r>
            <a:br>
              <a:rPr lang="en-US" sz="1600" i="1" dirty="0"/>
            </a:br>
            <a:r>
              <a:rPr lang="en-US" sz="1600" i="1" dirty="0"/>
              <a:t>in higher education with the Online Serious Game Creator</a:t>
            </a:r>
            <a:endParaRPr lang="en-US" sz="1600" dirty="0"/>
          </a:p>
        </p:txBody>
      </p:sp>
      <p:pic>
        <p:nvPicPr>
          <p:cNvPr id="17" name="Bild 8">
            <a:extLst>
              <a:ext uri="{FF2B5EF4-FFF2-40B4-BE49-F238E27FC236}">
                <a16:creationId xmlns:a16="http://schemas.microsoft.com/office/drawing/2014/main" id="{75918399-ACD8-4B34-AF77-F0667CE74508}"/>
              </a:ext>
            </a:extLst>
          </p:cNvPr>
          <p:cNvPicPr>
            <a:picLocks noChangeAspect="1" noChangeArrowheads="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9324425" y="219024"/>
            <a:ext cx="2759406" cy="606979"/>
          </a:xfrm>
          <a:prstGeom prst="rect">
            <a:avLst/>
          </a:prstGeom>
          <a:noFill/>
          <a:extLst>
            <a:ext uri="{909E8E84-426E-40DD-AFC4-6F175D3DCCD1}">
              <a14:hiddenFill xmlns:a14="http://schemas.microsoft.com/office/drawing/2010/main">
                <a:solidFill>
                  <a:srgbClr val="FFFFFF"/>
                </a:solidFill>
              </a14:hiddenFill>
            </a:ext>
          </a:extLst>
        </p:spPr>
      </p:pic>
      <p:sp>
        <p:nvSpPr>
          <p:cNvPr id="19" name="Rechteck 18">
            <a:extLst>
              <a:ext uri="{FF2B5EF4-FFF2-40B4-BE49-F238E27FC236}">
                <a16:creationId xmlns:a16="http://schemas.microsoft.com/office/drawing/2014/main" id="{E1C8BF02-5F45-46BF-A8F7-111A300D6300}"/>
              </a:ext>
            </a:extLst>
          </p:cNvPr>
          <p:cNvSpPr/>
          <p:nvPr userDrawn="1"/>
        </p:nvSpPr>
        <p:spPr>
          <a:xfrm>
            <a:off x="-783255" y="4631948"/>
            <a:ext cx="5435598" cy="984885"/>
          </a:xfrm>
          <a:prstGeom prst="rect">
            <a:avLst/>
          </a:prstGeom>
        </p:spPr>
        <p:txBody>
          <a:bodyPr wrap="square">
            <a:spAutoFit/>
          </a:bodyPr>
          <a:lstStyle/>
          <a:p>
            <a:pPr algn="ctr"/>
            <a:r>
              <a:rPr lang="de-DE" sz="1300" b="1" dirty="0"/>
              <a:t>ERASMUS+ Programme </a:t>
            </a:r>
            <a:br>
              <a:rPr lang="de-DE" sz="1300" b="1" dirty="0"/>
            </a:br>
            <a:r>
              <a:rPr lang="de-DE" sz="1300" b="1" dirty="0"/>
              <a:t>Strategic Partnership </a:t>
            </a:r>
            <a:r>
              <a:rPr lang="de-DE" sz="1300" b="1" dirty="0" err="1"/>
              <a:t>for</a:t>
            </a:r>
            <a:r>
              <a:rPr lang="de-DE" sz="1300" b="1" dirty="0"/>
              <a:t> Higher Education</a:t>
            </a:r>
            <a:br>
              <a:rPr lang="de-DE" dirty="0"/>
            </a:br>
            <a:r>
              <a:rPr lang="de-DE" sz="1600" dirty="0"/>
              <a:t>Agreement </a:t>
            </a:r>
            <a:r>
              <a:rPr lang="de-DE" sz="1600" dirty="0" err="1"/>
              <a:t>No</a:t>
            </a:r>
            <a:r>
              <a:rPr lang="de-DE" sz="1600" dirty="0"/>
              <a:t>.</a:t>
            </a:r>
            <a:br>
              <a:rPr lang="de-DE" sz="1600" dirty="0"/>
            </a:br>
            <a:r>
              <a:rPr lang="de-DE" sz="1600" dirty="0"/>
              <a:t>2020-1-DE01-KA203-005682</a:t>
            </a:r>
          </a:p>
        </p:txBody>
      </p:sp>
      <p:sp>
        <p:nvSpPr>
          <p:cNvPr id="20" name="Inhaltsplatzhalter 2">
            <a:extLst>
              <a:ext uri="{FF2B5EF4-FFF2-40B4-BE49-F238E27FC236}">
                <a16:creationId xmlns:a16="http://schemas.microsoft.com/office/drawing/2014/main" id="{38E69A4F-3949-4E1F-B9B1-7AA4997CCD2A}"/>
              </a:ext>
            </a:extLst>
          </p:cNvPr>
          <p:cNvSpPr txBox="1">
            <a:spLocks/>
          </p:cNvSpPr>
          <p:nvPr userDrawn="1"/>
        </p:nvSpPr>
        <p:spPr>
          <a:xfrm>
            <a:off x="1050471" y="6446280"/>
            <a:ext cx="10091057" cy="4131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000" dirty="0">
              <a:solidFill>
                <a:srgbClr val="002060"/>
              </a:solidFill>
              <a:latin typeface="Bahnschrift" panose="020B0502040204020203" pitchFamily="34" charset="0"/>
            </a:endParaRPr>
          </a:p>
        </p:txBody>
      </p:sp>
      <p:sp>
        <p:nvSpPr>
          <p:cNvPr id="22" name="Rechteck 21"/>
          <p:cNvSpPr/>
          <p:nvPr userDrawn="1"/>
        </p:nvSpPr>
        <p:spPr>
          <a:xfrm>
            <a:off x="1607127" y="6490068"/>
            <a:ext cx="8682182" cy="369332"/>
          </a:xfrm>
          <a:prstGeom prst="rect">
            <a:avLst/>
          </a:prstGeom>
        </p:spPr>
        <p:txBody>
          <a:bodyPr wrap="square">
            <a:spAutoFit/>
          </a:bodyPr>
          <a:lstStyle/>
          <a:p>
            <a:pPr algn="ctr">
              <a:spcBef>
                <a:spcPts val="5"/>
              </a:spcBef>
              <a:spcAft>
                <a:spcPts val="0"/>
              </a:spcAft>
            </a:pPr>
            <a:r>
              <a:rPr lang="en-US" sz="900" dirty="0">
                <a:solidFill>
                  <a:srgbClr val="231F20"/>
                </a:solidFill>
                <a:latin typeface="+mj-lt"/>
                <a:ea typeface="Calibri" panose="020F0502020204030204" pitchFamily="34" charset="0"/>
                <a:cs typeface="Calibri" panose="020F0502020204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1200" dirty="0">
              <a:effectLst/>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3009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pSp>
        <p:nvGrpSpPr>
          <p:cNvPr id="17" name="Gruppieren 16">
            <a:extLst>
              <a:ext uri="{FF2B5EF4-FFF2-40B4-BE49-F238E27FC236}">
                <a16:creationId xmlns:a16="http://schemas.microsoft.com/office/drawing/2014/main" id="{87E9442F-0215-4517-88D9-6B34EC9C2971}"/>
              </a:ext>
            </a:extLst>
          </p:cNvPr>
          <p:cNvGrpSpPr/>
          <p:nvPr userDrawn="1"/>
        </p:nvGrpSpPr>
        <p:grpSpPr>
          <a:xfrm>
            <a:off x="65249" y="1133479"/>
            <a:ext cx="190504" cy="4875619"/>
            <a:chOff x="65249" y="1133479"/>
            <a:chExt cx="190504" cy="4875619"/>
          </a:xfrm>
        </p:grpSpPr>
        <p:cxnSp>
          <p:nvCxnSpPr>
            <p:cNvPr id="18" name="Gerader Verbinder 17">
              <a:extLst>
                <a:ext uri="{FF2B5EF4-FFF2-40B4-BE49-F238E27FC236}">
                  <a16:creationId xmlns:a16="http://schemas.microsoft.com/office/drawing/2014/main" id="{3BE3C417-7FBA-4C23-B0C3-11CB26D843DB}"/>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95753339-A4E7-4041-B5B5-C08D48E20A67}"/>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B9A486DB-40C8-4EAD-83EF-B7B596D7FB95}"/>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830C6BE8-D908-4292-B1B4-878311BC8C8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F6F509E-1D07-424D-8B74-D5E74611E2E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C54A534-33D6-489F-9486-D64BD1508C64}"/>
              </a:ext>
            </a:extLst>
          </p:cNvPr>
          <p:cNvSpPr>
            <a:spLocks noGrp="1"/>
          </p:cNvSpPr>
          <p:nvPr>
            <p:ph type="dt" sz="half" idx="10"/>
          </p:nvPr>
        </p:nvSpPr>
        <p:spPr/>
        <p:txBody>
          <a:bodyPr/>
          <a:lstStyle/>
          <a:p>
            <a:fld id="{3E7ED7AA-3121-44EA-A478-B78FC2837ABA}" type="datetime1">
              <a:rPr lang="de-DE" smtClean="0"/>
              <a:t>25.11.2022</a:t>
            </a:fld>
            <a:endParaRPr lang="de-DE"/>
          </a:p>
        </p:txBody>
      </p:sp>
      <p:sp>
        <p:nvSpPr>
          <p:cNvPr id="5" name="Fußzeilenplatzhalter 4">
            <a:extLst>
              <a:ext uri="{FF2B5EF4-FFF2-40B4-BE49-F238E27FC236}">
                <a16:creationId xmlns:a16="http://schemas.microsoft.com/office/drawing/2014/main" id="{14E7F468-BEDD-46C8-8607-157294477C5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7BD8FEE-C5C4-4198-9D76-8B9381AB4B80}"/>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9" name="Freeform 6">
            <a:extLst>
              <a:ext uri="{FF2B5EF4-FFF2-40B4-BE49-F238E27FC236}">
                <a16:creationId xmlns:a16="http://schemas.microsoft.com/office/drawing/2014/main" id="{34E91328-8FDE-41F4-B1FC-27914AAD218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0" name="Textfeld 9">
            <a:extLst>
              <a:ext uri="{FF2B5EF4-FFF2-40B4-BE49-F238E27FC236}">
                <a16:creationId xmlns:a16="http://schemas.microsoft.com/office/drawing/2014/main" id="{4E36DBD5-0670-4BD6-92F3-1A012C9DE51D}"/>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75344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pSp>
        <p:nvGrpSpPr>
          <p:cNvPr id="15" name="Gruppieren 14">
            <a:extLst>
              <a:ext uri="{FF2B5EF4-FFF2-40B4-BE49-F238E27FC236}">
                <a16:creationId xmlns:a16="http://schemas.microsoft.com/office/drawing/2014/main" id="{B99728D4-C4FB-4C73-82D7-483ED6E9F0C8}"/>
              </a:ext>
            </a:extLst>
          </p:cNvPr>
          <p:cNvGrpSpPr/>
          <p:nvPr userDrawn="1"/>
        </p:nvGrpSpPr>
        <p:grpSpPr>
          <a:xfrm>
            <a:off x="65249" y="1133479"/>
            <a:ext cx="190504" cy="4875619"/>
            <a:chOff x="65249" y="1133479"/>
            <a:chExt cx="190504" cy="4875619"/>
          </a:xfrm>
        </p:grpSpPr>
        <p:cxnSp>
          <p:nvCxnSpPr>
            <p:cNvPr id="16" name="Gerader Verbinder 15">
              <a:extLst>
                <a:ext uri="{FF2B5EF4-FFF2-40B4-BE49-F238E27FC236}">
                  <a16:creationId xmlns:a16="http://schemas.microsoft.com/office/drawing/2014/main" id="{162F5396-E759-4608-815C-57CEF6D472AF}"/>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7" name="Gerader Verbinder 16">
              <a:extLst>
                <a:ext uri="{FF2B5EF4-FFF2-40B4-BE49-F238E27FC236}">
                  <a16:creationId xmlns:a16="http://schemas.microsoft.com/office/drawing/2014/main" id="{A0B0D786-284A-406B-B8C9-398CC653A10A}"/>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8" name="Gerader Verbinder 17">
              <a:extLst>
                <a:ext uri="{FF2B5EF4-FFF2-40B4-BE49-F238E27FC236}">
                  <a16:creationId xmlns:a16="http://schemas.microsoft.com/office/drawing/2014/main" id="{A5B25C25-2B98-43AC-A06C-3424F0C59CAD}"/>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Vertikaler Titel 1">
            <a:extLst>
              <a:ext uri="{FF2B5EF4-FFF2-40B4-BE49-F238E27FC236}">
                <a16:creationId xmlns:a16="http://schemas.microsoft.com/office/drawing/2014/main" id="{B63C2313-C96C-494E-9DE3-C4DD5DD78E2B}"/>
              </a:ext>
            </a:extLst>
          </p:cNvPr>
          <p:cNvSpPr>
            <a:spLocks noGrp="1"/>
          </p:cNvSpPr>
          <p:nvPr>
            <p:ph type="title" orient="vert"/>
          </p:nvPr>
        </p:nvSpPr>
        <p:spPr>
          <a:xfrm>
            <a:off x="9361508" y="1030147"/>
            <a:ext cx="2628900" cy="5146816"/>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22169AA-B86D-4E71-AE83-D4C2EEEFB3C2}"/>
              </a:ext>
            </a:extLst>
          </p:cNvPr>
          <p:cNvSpPr>
            <a:spLocks noGrp="1"/>
          </p:cNvSpPr>
          <p:nvPr>
            <p:ph type="body" orient="vert" idx="1"/>
          </p:nvPr>
        </p:nvSpPr>
        <p:spPr>
          <a:xfrm>
            <a:off x="838199" y="365125"/>
            <a:ext cx="8421547" cy="5811838"/>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F1F3A307-846F-4F6D-A026-62307ED3E7F7}"/>
              </a:ext>
            </a:extLst>
          </p:cNvPr>
          <p:cNvSpPr>
            <a:spLocks noGrp="1"/>
          </p:cNvSpPr>
          <p:nvPr>
            <p:ph type="dt" sz="half" idx="10"/>
          </p:nvPr>
        </p:nvSpPr>
        <p:spPr/>
        <p:txBody>
          <a:bodyPr/>
          <a:lstStyle/>
          <a:p>
            <a:fld id="{188D94B2-3DB3-4D31-B0EB-74769E6F9305}" type="datetime1">
              <a:rPr lang="de-DE" smtClean="0"/>
              <a:t>25.11.2022</a:t>
            </a:fld>
            <a:endParaRPr lang="de-DE"/>
          </a:p>
        </p:txBody>
      </p:sp>
      <p:sp>
        <p:nvSpPr>
          <p:cNvPr id="5" name="Fußzeilenplatzhalter 4">
            <a:extLst>
              <a:ext uri="{FF2B5EF4-FFF2-40B4-BE49-F238E27FC236}">
                <a16:creationId xmlns:a16="http://schemas.microsoft.com/office/drawing/2014/main" id="{41548690-8B2C-4CFE-A7BC-FF67D33BED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39F4384-8BC3-41D7-8FD9-A92F9F2493A6}"/>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7" name="Freeform 6">
            <a:extLst>
              <a:ext uri="{FF2B5EF4-FFF2-40B4-BE49-F238E27FC236}">
                <a16:creationId xmlns:a16="http://schemas.microsoft.com/office/drawing/2014/main" id="{FDE74FDF-AF3E-4C4A-A586-CF01FF675FAC}"/>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8" name="Textfeld 7">
            <a:extLst>
              <a:ext uri="{FF2B5EF4-FFF2-40B4-BE49-F238E27FC236}">
                <a16:creationId xmlns:a16="http://schemas.microsoft.com/office/drawing/2014/main" id="{9D5CC39D-C179-4D2E-BFBA-7B49B5850EAA}"/>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2091287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pSp>
        <p:nvGrpSpPr>
          <p:cNvPr id="20" name="Gruppieren 19">
            <a:extLst>
              <a:ext uri="{FF2B5EF4-FFF2-40B4-BE49-F238E27FC236}">
                <a16:creationId xmlns:a16="http://schemas.microsoft.com/office/drawing/2014/main" id="{7333DAF9-CFB2-42D9-B671-2765A1CDCDDB}"/>
              </a:ext>
            </a:extLst>
          </p:cNvPr>
          <p:cNvGrpSpPr/>
          <p:nvPr userDrawn="1"/>
        </p:nvGrpSpPr>
        <p:grpSpPr>
          <a:xfrm>
            <a:off x="65249" y="1133479"/>
            <a:ext cx="190504" cy="4875619"/>
            <a:chOff x="65249" y="1133479"/>
            <a:chExt cx="190504" cy="4875619"/>
          </a:xfrm>
        </p:grpSpPr>
        <p:cxnSp>
          <p:nvCxnSpPr>
            <p:cNvPr id="14" name="Gerader Verbinder 13">
              <a:extLst>
                <a:ext uri="{FF2B5EF4-FFF2-40B4-BE49-F238E27FC236}">
                  <a16:creationId xmlns:a16="http://schemas.microsoft.com/office/drawing/2014/main" id="{8D083626-99E2-4DB2-9E7E-E5513CCBDEAA}"/>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5" name="Gerader Verbinder 14">
              <a:extLst>
                <a:ext uri="{FF2B5EF4-FFF2-40B4-BE49-F238E27FC236}">
                  <a16:creationId xmlns:a16="http://schemas.microsoft.com/office/drawing/2014/main" id="{1925B338-55BD-444D-962A-6EDEF8EF2CD4}"/>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7" name="Gerader Verbinder 16">
              <a:extLst>
                <a:ext uri="{FF2B5EF4-FFF2-40B4-BE49-F238E27FC236}">
                  <a16:creationId xmlns:a16="http://schemas.microsoft.com/office/drawing/2014/main" id="{D85EC7E8-DDDA-4709-AC3A-1B4865190B7E}"/>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4371DB83-DE9A-4DDA-AF93-EB74EA884F2F}"/>
              </a:ext>
            </a:extLst>
          </p:cNvPr>
          <p:cNvSpPr>
            <a:spLocks noGrp="1"/>
          </p:cNvSpPr>
          <p:nvPr>
            <p:ph type="title"/>
          </p:nvPr>
        </p:nvSpPr>
        <p:spPr>
          <a:xfrm>
            <a:off x="1860402" y="179928"/>
            <a:ext cx="8217495" cy="908093"/>
          </a:xfrm>
        </p:spPr>
        <p:txBody>
          <a:bodyPr>
            <a:normAutofit/>
          </a:bodyPr>
          <a:lstStyle>
            <a:lvl1pPr>
              <a:defRPr sz="3400" b="1"/>
            </a:lvl1pPr>
          </a:lstStyle>
          <a:p>
            <a:r>
              <a:rPr lang="de-DE" dirty="0"/>
              <a:t>Mastertitelformat bearbeiten</a:t>
            </a:r>
          </a:p>
        </p:txBody>
      </p:sp>
      <p:sp>
        <p:nvSpPr>
          <p:cNvPr id="3" name="Inhaltsplatzhalter 2">
            <a:extLst>
              <a:ext uri="{FF2B5EF4-FFF2-40B4-BE49-F238E27FC236}">
                <a16:creationId xmlns:a16="http://schemas.microsoft.com/office/drawing/2014/main" id="{9A6EAD3D-F500-4E9D-8799-52F974D2C480}"/>
              </a:ext>
            </a:extLst>
          </p:cNvPr>
          <p:cNvSpPr>
            <a:spLocks noGrp="1"/>
          </p:cNvSpPr>
          <p:nvPr>
            <p:ph idx="1"/>
          </p:nvPr>
        </p:nvSpPr>
        <p:spPr>
          <a:xfrm>
            <a:off x="1860402" y="1307939"/>
            <a:ext cx="9493398" cy="4915323"/>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C173C9A-241F-4906-99DB-CA30565689CD}"/>
              </a:ext>
            </a:extLst>
          </p:cNvPr>
          <p:cNvSpPr>
            <a:spLocks noGrp="1"/>
          </p:cNvSpPr>
          <p:nvPr>
            <p:ph type="dt" sz="half" idx="10"/>
          </p:nvPr>
        </p:nvSpPr>
        <p:spPr/>
        <p:txBody>
          <a:bodyPr/>
          <a:lstStyle/>
          <a:p>
            <a:fld id="{58EB608D-4193-4743-B735-3F3A9FFA4BF6}" type="datetime1">
              <a:rPr lang="de-DE" smtClean="0"/>
              <a:t>25.11.2022</a:t>
            </a:fld>
            <a:endParaRPr lang="de-DE"/>
          </a:p>
        </p:txBody>
      </p:sp>
      <p:sp>
        <p:nvSpPr>
          <p:cNvPr id="5" name="Fußzeilenplatzhalter 4">
            <a:extLst>
              <a:ext uri="{FF2B5EF4-FFF2-40B4-BE49-F238E27FC236}">
                <a16:creationId xmlns:a16="http://schemas.microsoft.com/office/drawing/2014/main" id="{D182340C-A4C4-468D-9392-C2E4EC1D2FB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2221C3-7367-4820-AA1E-20D3E89A36D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1" name="Freeform 6">
            <a:extLst>
              <a:ext uri="{FF2B5EF4-FFF2-40B4-BE49-F238E27FC236}">
                <a16:creationId xmlns:a16="http://schemas.microsoft.com/office/drawing/2014/main" id="{438F5A29-EA1F-44DA-BFA3-E57A523FE47D}"/>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2" name="Textfeld 11">
            <a:extLst>
              <a:ext uri="{FF2B5EF4-FFF2-40B4-BE49-F238E27FC236}">
                <a16:creationId xmlns:a16="http://schemas.microsoft.com/office/drawing/2014/main" id="{E2777CC3-DDCA-44D5-9B86-4555AFEE2C8F}"/>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97152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grpSp>
        <p:nvGrpSpPr>
          <p:cNvPr id="17" name="Gruppieren 16">
            <a:extLst>
              <a:ext uri="{FF2B5EF4-FFF2-40B4-BE49-F238E27FC236}">
                <a16:creationId xmlns:a16="http://schemas.microsoft.com/office/drawing/2014/main" id="{7752C3B3-37CF-4C53-B599-8F0A479406F6}"/>
              </a:ext>
            </a:extLst>
          </p:cNvPr>
          <p:cNvGrpSpPr/>
          <p:nvPr userDrawn="1"/>
        </p:nvGrpSpPr>
        <p:grpSpPr>
          <a:xfrm>
            <a:off x="65249" y="1133479"/>
            <a:ext cx="190504" cy="4875619"/>
            <a:chOff x="65249" y="1133479"/>
            <a:chExt cx="190504" cy="4875619"/>
          </a:xfrm>
        </p:grpSpPr>
        <p:cxnSp>
          <p:nvCxnSpPr>
            <p:cNvPr id="18" name="Gerader Verbinder 17">
              <a:extLst>
                <a:ext uri="{FF2B5EF4-FFF2-40B4-BE49-F238E27FC236}">
                  <a16:creationId xmlns:a16="http://schemas.microsoft.com/office/drawing/2014/main" id="{8927E31F-D2F6-438B-A345-DB659571A4BF}"/>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14419FD3-6BFA-43AA-B4FD-D8B1BF0FBA2A}"/>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835050F5-A1F1-42B1-827D-95DC5AAD7FB8}"/>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010431EB-54E9-4A6C-A6DE-4EF38998159D}"/>
              </a:ext>
            </a:extLst>
          </p:cNvPr>
          <p:cNvSpPr>
            <a:spLocks noGrp="1"/>
          </p:cNvSpPr>
          <p:nvPr>
            <p:ph type="title"/>
          </p:nvPr>
        </p:nvSpPr>
        <p:spPr>
          <a:xfrm>
            <a:off x="1925052" y="1709738"/>
            <a:ext cx="9422397"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275D792-6010-4C3C-B997-5DBAAC5E6401}"/>
              </a:ext>
            </a:extLst>
          </p:cNvPr>
          <p:cNvSpPr>
            <a:spLocks noGrp="1"/>
          </p:cNvSpPr>
          <p:nvPr>
            <p:ph type="body" idx="1"/>
          </p:nvPr>
        </p:nvSpPr>
        <p:spPr>
          <a:xfrm>
            <a:off x="1925052" y="4589463"/>
            <a:ext cx="942239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549E9A-9C64-43C4-9DA1-7BE604AE6D6E}"/>
              </a:ext>
            </a:extLst>
          </p:cNvPr>
          <p:cNvSpPr>
            <a:spLocks noGrp="1"/>
          </p:cNvSpPr>
          <p:nvPr>
            <p:ph type="dt" sz="half" idx="10"/>
          </p:nvPr>
        </p:nvSpPr>
        <p:spPr/>
        <p:txBody>
          <a:bodyPr/>
          <a:lstStyle/>
          <a:p>
            <a:fld id="{C8FABC95-50A3-4939-AB37-C7675EB6C324}" type="datetime1">
              <a:rPr lang="de-DE" smtClean="0"/>
              <a:t>25.11.2022</a:t>
            </a:fld>
            <a:endParaRPr lang="de-DE"/>
          </a:p>
        </p:txBody>
      </p:sp>
      <p:sp>
        <p:nvSpPr>
          <p:cNvPr id="5" name="Fußzeilenplatzhalter 4">
            <a:extLst>
              <a:ext uri="{FF2B5EF4-FFF2-40B4-BE49-F238E27FC236}">
                <a16:creationId xmlns:a16="http://schemas.microsoft.com/office/drawing/2014/main" id="{F5411A8A-7ECF-4D1E-9D3F-F80689C2F12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9FD4B1B-CF99-472F-B8FD-10AA611DCBDC}"/>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9" name="Freeform 6">
            <a:extLst>
              <a:ext uri="{FF2B5EF4-FFF2-40B4-BE49-F238E27FC236}">
                <a16:creationId xmlns:a16="http://schemas.microsoft.com/office/drawing/2014/main" id="{BDAB0CDD-D851-4859-A284-B10B33732D4D}"/>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0" name="Textfeld 9">
            <a:extLst>
              <a:ext uri="{FF2B5EF4-FFF2-40B4-BE49-F238E27FC236}">
                <a16:creationId xmlns:a16="http://schemas.microsoft.com/office/drawing/2014/main" id="{0F14ECD4-7E09-45BB-9281-E84BA646EA54}"/>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436328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62522091-51B2-4C9B-919A-E8A06B32653E}"/>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52B86E13-DA00-421F-B91F-27AEB6F8E744}"/>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91C28CD1-DF5D-4ED0-B7D2-B20309C70820}"/>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A7CB006E-9184-4323-AC96-C5E34F1644D3}"/>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5EF37CC9-08B8-4A34-B7A6-A531E2005F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7EFE73F-E0FD-4E48-9FA8-3A3167A5ED83}"/>
              </a:ext>
            </a:extLst>
          </p:cNvPr>
          <p:cNvSpPr>
            <a:spLocks noGrp="1"/>
          </p:cNvSpPr>
          <p:nvPr>
            <p:ph sz="half" idx="1"/>
          </p:nvPr>
        </p:nvSpPr>
        <p:spPr>
          <a:xfrm>
            <a:off x="838200" y="1371600"/>
            <a:ext cx="5181600" cy="48053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34842A1-22F6-483C-94C8-5EBC9634886E}"/>
              </a:ext>
            </a:extLst>
          </p:cNvPr>
          <p:cNvSpPr>
            <a:spLocks noGrp="1"/>
          </p:cNvSpPr>
          <p:nvPr>
            <p:ph sz="half" idx="2"/>
          </p:nvPr>
        </p:nvSpPr>
        <p:spPr>
          <a:xfrm>
            <a:off x="6172200" y="1371600"/>
            <a:ext cx="5181600" cy="48053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E2287C1-9BB9-4B9E-B2F6-88CC106DA0C7}"/>
              </a:ext>
            </a:extLst>
          </p:cNvPr>
          <p:cNvSpPr>
            <a:spLocks noGrp="1"/>
          </p:cNvSpPr>
          <p:nvPr>
            <p:ph type="dt" sz="half" idx="10"/>
          </p:nvPr>
        </p:nvSpPr>
        <p:spPr/>
        <p:txBody>
          <a:bodyPr/>
          <a:lstStyle/>
          <a:p>
            <a:fld id="{3B6132FD-2ABB-4599-80D4-936F02268029}" type="datetime1">
              <a:rPr lang="de-DE" smtClean="0"/>
              <a:t>25.11.2022</a:t>
            </a:fld>
            <a:endParaRPr lang="de-DE"/>
          </a:p>
        </p:txBody>
      </p:sp>
      <p:sp>
        <p:nvSpPr>
          <p:cNvPr id="6" name="Fußzeilenplatzhalter 5">
            <a:extLst>
              <a:ext uri="{FF2B5EF4-FFF2-40B4-BE49-F238E27FC236}">
                <a16:creationId xmlns:a16="http://schemas.microsoft.com/office/drawing/2014/main" id="{11CD7C76-235F-4249-86BF-AF2E6599440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E14D727-91AC-4E8B-B285-677E01C753A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E255ACDA-3611-445B-968B-76DE4ABF8C3F}"/>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833120F5-FF8E-443A-9159-321F0B6B1544}"/>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97417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pSp>
        <p:nvGrpSpPr>
          <p:cNvPr id="20" name="Gruppieren 19">
            <a:extLst>
              <a:ext uri="{FF2B5EF4-FFF2-40B4-BE49-F238E27FC236}">
                <a16:creationId xmlns:a16="http://schemas.microsoft.com/office/drawing/2014/main" id="{DF5FEB9A-7765-4539-811C-D2EED16A1894}"/>
              </a:ext>
            </a:extLst>
          </p:cNvPr>
          <p:cNvGrpSpPr/>
          <p:nvPr userDrawn="1"/>
        </p:nvGrpSpPr>
        <p:grpSpPr>
          <a:xfrm>
            <a:off x="65249" y="1133479"/>
            <a:ext cx="190504" cy="4875619"/>
            <a:chOff x="65249" y="1133479"/>
            <a:chExt cx="190504" cy="4875619"/>
          </a:xfrm>
        </p:grpSpPr>
        <p:cxnSp>
          <p:nvCxnSpPr>
            <p:cNvPr id="21" name="Gerader Verbinder 20">
              <a:extLst>
                <a:ext uri="{FF2B5EF4-FFF2-40B4-BE49-F238E27FC236}">
                  <a16:creationId xmlns:a16="http://schemas.microsoft.com/office/drawing/2014/main" id="{4BA88C6B-6DF8-4A53-A80F-4733495B6CBB}"/>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2" name="Gerader Verbinder 21">
              <a:extLst>
                <a:ext uri="{FF2B5EF4-FFF2-40B4-BE49-F238E27FC236}">
                  <a16:creationId xmlns:a16="http://schemas.microsoft.com/office/drawing/2014/main" id="{B1781CFF-6EA6-456B-A28C-F4E6A5B6CBC9}"/>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3" name="Gerader Verbinder 22">
              <a:extLst>
                <a:ext uri="{FF2B5EF4-FFF2-40B4-BE49-F238E27FC236}">
                  <a16:creationId xmlns:a16="http://schemas.microsoft.com/office/drawing/2014/main" id="{FF38924A-7555-4726-BFF0-D9B58AFF733A}"/>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B31EB576-9C4F-4FDF-B914-DD92E837D8C6}"/>
              </a:ext>
            </a:extLst>
          </p:cNvPr>
          <p:cNvSpPr>
            <a:spLocks noGrp="1"/>
          </p:cNvSpPr>
          <p:nvPr>
            <p:ph type="title"/>
          </p:nvPr>
        </p:nvSpPr>
        <p:spPr>
          <a:xfrm>
            <a:off x="1791192" y="158499"/>
            <a:ext cx="8062673" cy="823913"/>
          </a:xfrm>
        </p:spPr>
        <p:txBody>
          <a:bodyPr/>
          <a:lstStyle/>
          <a:p>
            <a:r>
              <a:rPr lang="de-DE"/>
              <a:t>Mastertitelformat bearbeiten</a:t>
            </a:r>
          </a:p>
        </p:txBody>
      </p:sp>
      <p:sp>
        <p:nvSpPr>
          <p:cNvPr id="3" name="Textplatzhalter 2">
            <a:extLst>
              <a:ext uri="{FF2B5EF4-FFF2-40B4-BE49-F238E27FC236}">
                <a16:creationId xmlns:a16="http://schemas.microsoft.com/office/drawing/2014/main" id="{23682E7A-DBE1-40C6-A9B7-AD256ED173CC}"/>
              </a:ext>
            </a:extLst>
          </p:cNvPr>
          <p:cNvSpPr>
            <a:spLocks noGrp="1"/>
          </p:cNvSpPr>
          <p:nvPr>
            <p:ph type="body" idx="1"/>
          </p:nvPr>
        </p:nvSpPr>
        <p:spPr>
          <a:xfrm>
            <a:off x="1453409" y="1127712"/>
            <a:ext cx="5157787" cy="75005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F79B2BC-F7A9-4438-86BC-979FD7E473AE}"/>
              </a:ext>
            </a:extLst>
          </p:cNvPr>
          <p:cNvSpPr>
            <a:spLocks noGrp="1"/>
          </p:cNvSpPr>
          <p:nvPr>
            <p:ph sz="half" idx="2"/>
          </p:nvPr>
        </p:nvSpPr>
        <p:spPr>
          <a:xfrm>
            <a:off x="1453409" y="1999751"/>
            <a:ext cx="5157787" cy="413635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2F47BA7-826E-41EF-8CE8-1035358FF082}"/>
              </a:ext>
            </a:extLst>
          </p:cNvPr>
          <p:cNvSpPr>
            <a:spLocks noGrp="1"/>
          </p:cNvSpPr>
          <p:nvPr>
            <p:ph type="body" sz="quarter" idx="3"/>
          </p:nvPr>
        </p:nvSpPr>
        <p:spPr>
          <a:xfrm>
            <a:off x="6785821" y="1127712"/>
            <a:ext cx="5183188" cy="75005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6CFFD39-0FBB-4755-B50A-47F484A061FD}"/>
              </a:ext>
            </a:extLst>
          </p:cNvPr>
          <p:cNvSpPr>
            <a:spLocks noGrp="1"/>
          </p:cNvSpPr>
          <p:nvPr>
            <p:ph sz="quarter" idx="4"/>
          </p:nvPr>
        </p:nvSpPr>
        <p:spPr>
          <a:xfrm>
            <a:off x="6785821" y="1999751"/>
            <a:ext cx="5183188" cy="413635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B7AA65E-A655-4D0F-B3F4-F8112763E8ED}"/>
              </a:ext>
            </a:extLst>
          </p:cNvPr>
          <p:cNvSpPr>
            <a:spLocks noGrp="1"/>
          </p:cNvSpPr>
          <p:nvPr>
            <p:ph type="dt" sz="half" idx="10"/>
          </p:nvPr>
        </p:nvSpPr>
        <p:spPr/>
        <p:txBody>
          <a:bodyPr/>
          <a:lstStyle/>
          <a:p>
            <a:fld id="{5A63CF60-4ABC-4A51-92FE-1814AB126E99}" type="datetime1">
              <a:rPr lang="de-DE" smtClean="0"/>
              <a:t>25.11.2022</a:t>
            </a:fld>
            <a:endParaRPr lang="de-DE"/>
          </a:p>
        </p:txBody>
      </p:sp>
      <p:sp>
        <p:nvSpPr>
          <p:cNvPr id="8" name="Fußzeilenplatzhalter 7">
            <a:extLst>
              <a:ext uri="{FF2B5EF4-FFF2-40B4-BE49-F238E27FC236}">
                <a16:creationId xmlns:a16="http://schemas.microsoft.com/office/drawing/2014/main" id="{3F107313-9523-4943-BA69-1814769210E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4BF3A00-FCA9-4884-A451-A9759F701562}"/>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2" name="Freeform 6">
            <a:extLst>
              <a:ext uri="{FF2B5EF4-FFF2-40B4-BE49-F238E27FC236}">
                <a16:creationId xmlns:a16="http://schemas.microsoft.com/office/drawing/2014/main" id="{ACF3FB14-EEC8-4EE2-80A2-2EB750D9FD84}"/>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3" name="Textfeld 12">
            <a:extLst>
              <a:ext uri="{FF2B5EF4-FFF2-40B4-BE49-F238E27FC236}">
                <a16:creationId xmlns:a16="http://schemas.microsoft.com/office/drawing/2014/main" id="{B7722333-28C7-4993-B30F-D867297F3271}"/>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10236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pSp>
        <p:nvGrpSpPr>
          <p:cNvPr id="16" name="Gruppieren 15">
            <a:extLst>
              <a:ext uri="{FF2B5EF4-FFF2-40B4-BE49-F238E27FC236}">
                <a16:creationId xmlns:a16="http://schemas.microsoft.com/office/drawing/2014/main" id="{9FFE9FE8-447C-44C5-9051-515ABAA32BFD}"/>
              </a:ext>
            </a:extLst>
          </p:cNvPr>
          <p:cNvGrpSpPr/>
          <p:nvPr userDrawn="1"/>
        </p:nvGrpSpPr>
        <p:grpSpPr>
          <a:xfrm>
            <a:off x="65249" y="1133479"/>
            <a:ext cx="190504" cy="4875619"/>
            <a:chOff x="65249" y="1133479"/>
            <a:chExt cx="190504" cy="4875619"/>
          </a:xfrm>
        </p:grpSpPr>
        <p:cxnSp>
          <p:nvCxnSpPr>
            <p:cNvPr id="17" name="Gerader Verbinder 16">
              <a:extLst>
                <a:ext uri="{FF2B5EF4-FFF2-40B4-BE49-F238E27FC236}">
                  <a16:creationId xmlns:a16="http://schemas.microsoft.com/office/drawing/2014/main" id="{8B477E24-9CBD-48AB-AE7F-F9A4428A6123}"/>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8" name="Gerader Verbinder 17">
              <a:extLst>
                <a:ext uri="{FF2B5EF4-FFF2-40B4-BE49-F238E27FC236}">
                  <a16:creationId xmlns:a16="http://schemas.microsoft.com/office/drawing/2014/main" id="{3B763CC8-853B-47D1-84B7-9C25B8CAD446}"/>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EDD629FC-5FD0-4280-890C-8F42FFFCF985}"/>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8A5DB96F-3B16-4003-86E0-BACA5AD8C44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2D79B50-4CB5-4B80-9074-AB1CBF4B79C1}"/>
              </a:ext>
            </a:extLst>
          </p:cNvPr>
          <p:cNvSpPr>
            <a:spLocks noGrp="1"/>
          </p:cNvSpPr>
          <p:nvPr>
            <p:ph type="dt" sz="half" idx="10"/>
          </p:nvPr>
        </p:nvSpPr>
        <p:spPr/>
        <p:txBody>
          <a:bodyPr/>
          <a:lstStyle/>
          <a:p>
            <a:fld id="{0ADAC7A4-00CA-4C32-9DCF-C1BE5E6E0306}" type="datetime1">
              <a:rPr lang="de-DE" smtClean="0"/>
              <a:t>25.11.2022</a:t>
            </a:fld>
            <a:endParaRPr lang="de-DE"/>
          </a:p>
        </p:txBody>
      </p:sp>
      <p:sp>
        <p:nvSpPr>
          <p:cNvPr id="4" name="Fußzeilenplatzhalter 3">
            <a:extLst>
              <a:ext uri="{FF2B5EF4-FFF2-40B4-BE49-F238E27FC236}">
                <a16:creationId xmlns:a16="http://schemas.microsoft.com/office/drawing/2014/main" id="{6380A5BE-0700-4BED-A9C7-250BE09D09A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493E670-589F-44EE-95CE-55788CD4EAC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8" name="Freeform 6">
            <a:extLst>
              <a:ext uri="{FF2B5EF4-FFF2-40B4-BE49-F238E27FC236}">
                <a16:creationId xmlns:a16="http://schemas.microsoft.com/office/drawing/2014/main" id="{E4A19AC6-DB9A-43E2-B9F9-C056E90BFFB9}"/>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9" name="Textfeld 8">
            <a:extLst>
              <a:ext uri="{FF2B5EF4-FFF2-40B4-BE49-F238E27FC236}">
                <a16:creationId xmlns:a16="http://schemas.microsoft.com/office/drawing/2014/main" id="{CC0B4F8C-F6EC-426D-8D82-493D5BB55319}"/>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71673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12" name="Gruppieren 11">
            <a:extLst>
              <a:ext uri="{FF2B5EF4-FFF2-40B4-BE49-F238E27FC236}">
                <a16:creationId xmlns:a16="http://schemas.microsoft.com/office/drawing/2014/main" id="{ECE53E0B-5DB2-4BB8-9FFC-C1EDC5B65441}"/>
              </a:ext>
            </a:extLst>
          </p:cNvPr>
          <p:cNvGrpSpPr/>
          <p:nvPr userDrawn="1"/>
        </p:nvGrpSpPr>
        <p:grpSpPr>
          <a:xfrm>
            <a:off x="65249" y="1133479"/>
            <a:ext cx="190504" cy="4875619"/>
            <a:chOff x="65249" y="1133479"/>
            <a:chExt cx="190504" cy="4875619"/>
          </a:xfrm>
        </p:grpSpPr>
        <p:cxnSp>
          <p:nvCxnSpPr>
            <p:cNvPr id="13" name="Gerader Verbinder 12">
              <a:extLst>
                <a:ext uri="{FF2B5EF4-FFF2-40B4-BE49-F238E27FC236}">
                  <a16:creationId xmlns:a16="http://schemas.microsoft.com/office/drawing/2014/main" id="{0FF2DCF7-4966-4946-8562-2C8A06BD0C7E}"/>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4" name="Gerader Verbinder 13">
              <a:extLst>
                <a:ext uri="{FF2B5EF4-FFF2-40B4-BE49-F238E27FC236}">
                  <a16:creationId xmlns:a16="http://schemas.microsoft.com/office/drawing/2014/main" id="{6E10F0BF-42D5-494B-9F6D-EA65FE54C98F}"/>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5" name="Gerader Verbinder 14">
              <a:extLst>
                <a:ext uri="{FF2B5EF4-FFF2-40B4-BE49-F238E27FC236}">
                  <a16:creationId xmlns:a16="http://schemas.microsoft.com/office/drawing/2014/main" id="{79B5ADB6-AF30-4FFE-AB9C-656C90CF77C4}"/>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Datumsplatzhalter 1">
            <a:extLst>
              <a:ext uri="{FF2B5EF4-FFF2-40B4-BE49-F238E27FC236}">
                <a16:creationId xmlns:a16="http://schemas.microsoft.com/office/drawing/2014/main" id="{0D65E852-E319-48AD-B9FD-9CAD94A2D571}"/>
              </a:ext>
            </a:extLst>
          </p:cNvPr>
          <p:cNvSpPr>
            <a:spLocks noGrp="1"/>
          </p:cNvSpPr>
          <p:nvPr>
            <p:ph type="dt" sz="half" idx="10"/>
          </p:nvPr>
        </p:nvSpPr>
        <p:spPr/>
        <p:txBody>
          <a:bodyPr/>
          <a:lstStyle/>
          <a:p>
            <a:fld id="{27709DF9-E339-4D9C-BBF3-FF0792355435}" type="datetime1">
              <a:rPr lang="de-DE" smtClean="0"/>
              <a:t>25.11.2022</a:t>
            </a:fld>
            <a:endParaRPr lang="de-DE"/>
          </a:p>
        </p:txBody>
      </p:sp>
      <p:sp>
        <p:nvSpPr>
          <p:cNvPr id="3" name="Fußzeilenplatzhalter 2">
            <a:extLst>
              <a:ext uri="{FF2B5EF4-FFF2-40B4-BE49-F238E27FC236}">
                <a16:creationId xmlns:a16="http://schemas.microsoft.com/office/drawing/2014/main" id="{BE901507-A726-4770-A2D5-C2BA533B717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6698A70-6994-4155-B693-BAB243C10013}"/>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7" name="Freeform 6">
            <a:extLst>
              <a:ext uri="{FF2B5EF4-FFF2-40B4-BE49-F238E27FC236}">
                <a16:creationId xmlns:a16="http://schemas.microsoft.com/office/drawing/2014/main" id="{40D8B9A3-5EED-4F4F-B3CB-767BC655538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8" name="Textfeld 7">
            <a:extLst>
              <a:ext uri="{FF2B5EF4-FFF2-40B4-BE49-F238E27FC236}">
                <a16:creationId xmlns:a16="http://schemas.microsoft.com/office/drawing/2014/main" id="{59C844E3-C714-434A-899C-1D79BD7EE7E2}"/>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73867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E59C45E7-8DBD-44EF-9225-922674BE9329}"/>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828383F3-EAFE-498A-859A-F04DF626D583}"/>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5B0EA383-3F6F-41C4-B950-4BAB0F18672C}"/>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37E50B1C-23A9-4964-8C6A-7E74254F1F9D}"/>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093BB7CF-7145-4A63-A2CF-CE30264AF13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9DDD09D-6236-48B0-952B-E8F146BF33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269839C-0BE0-4158-8703-C4FFC9C98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FF5067C-A7B3-4C7D-8888-33604A17D0C1}"/>
              </a:ext>
            </a:extLst>
          </p:cNvPr>
          <p:cNvSpPr>
            <a:spLocks noGrp="1"/>
          </p:cNvSpPr>
          <p:nvPr>
            <p:ph type="dt" sz="half" idx="10"/>
          </p:nvPr>
        </p:nvSpPr>
        <p:spPr/>
        <p:txBody>
          <a:bodyPr/>
          <a:lstStyle/>
          <a:p>
            <a:fld id="{CB804D03-162C-4F98-9E4B-A9302064B7A1}" type="datetime1">
              <a:rPr lang="de-DE" smtClean="0"/>
              <a:t>25.11.2022</a:t>
            </a:fld>
            <a:endParaRPr lang="de-DE"/>
          </a:p>
        </p:txBody>
      </p:sp>
      <p:sp>
        <p:nvSpPr>
          <p:cNvPr id="6" name="Fußzeilenplatzhalter 5">
            <a:extLst>
              <a:ext uri="{FF2B5EF4-FFF2-40B4-BE49-F238E27FC236}">
                <a16:creationId xmlns:a16="http://schemas.microsoft.com/office/drawing/2014/main" id="{6C8CF6E6-9052-4E1F-85A1-2049F63950B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E9ABE69-A40A-490B-AE38-4950A5CF48FF}"/>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EB118B1E-9903-4224-B5CA-9B82716A1EA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5452515F-9943-4A7E-BF4F-D850DDB6173E}"/>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870630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A3D3BBF2-81D3-4B25-976E-CCCE375C13A1}"/>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B10DC116-4FBC-42C6-85F0-74742D9A04D8}"/>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9BA125F3-9398-457B-8782-A00936E1D1D7}"/>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A7598D93-6DED-4B75-88EF-299F7257AFE3}"/>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CA8D63F8-C908-4785-83F5-714E567470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0746969-2DD6-4E95-85BF-FD3C33B23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C521931-808D-43CA-9B2D-26D61DCA5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806A9D-5025-49AF-A0F8-504C74ABC183}"/>
              </a:ext>
            </a:extLst>
          </p:cNvPr>
          <p:cNvSpPr>
            <a:spLocks noGrp="1"/>
          </p:cNvSpPr>
          <p:nvPr>
            <p:ph type="dt" sz="half" idx="10"/>
          </p:nvPr>
        </p:nvSpPr>
        <p:spPr/>
        <p:txBody>
          <a:bodyPr/>
          <a:lstStyle/>
          <a:p>
            <a:fld id="{31609AFB-F168-46A8-BFCE-E04F48AC2B9D}" type="datetime1">
              <a:rPr lang="de-DE" smtClean="0"/>
              <a:t>25.11.2022</a:t>
            </a:fld>
            <a:endParaRPr lang="de-DE"/>
          </a:p>
        </p:txBody>
      </p:sp>
      <p:sp>
        <p:nvSpPr>
          <p:cNvPr id="6" name="Fußzeilenplatzhalter 5">
            <a:extLst>
              <a:ext uri="{FF2B5EF4-FFF2-40B4-BE49-F238E27FC236}">
                <a16:creationId xmlns:a16="http://schemas.microsoft.com/office/drawing/2014/main" id="{EC6E7759-4476-48BD-936A-988CC0FC80A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0FD3015-84F2-49DD-A9E6-B459C8F61AB7}"/>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5AE34584-6531-463B-BFFA-284BFB7E511B}"/>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70E36A71-F071-48FA-A0CF-A94CA4E507B7}"/>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680999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5ABFA55-2B1A-4B3D-A7E9-C4C17861A244}"/>
              </a:ext>
            </a:extLst>
          </p:cNvPr>
          <p:cNvSpPr>
            <a:spLocks noGrp="1"/>
          </p:cNvSpPr>
          <p:nvPr>
            <p:ph type="title"/>
          </p:nvPr>
        </p:nvSpPr>
        <p:spPr>
          <a:xfrm>
            <a:off x="1864891" y="112456"/>
            <a:ext cx="8085221" cy="987140"/>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0857B5C7-36E8-40B4-B3FD-1414ED63EDE2}"/>
              </a:ext>
            </a:extLst>
          </p:cNvPr>
          <p:cNvSpPr>
            <a:spLocks noGrp="1"/>
          </p:cNvSpPr>
          <p:nvPr>
            <p:ph type="body" idx="1"/>
          </p:nvPr>
        </p:nvSpPr>
        <p:spPr>
          <a:xfrm>
            <a:off x="1864891" y="1400537"/>
            <a:ext cx="9673392" cy="491788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7C23333-FA95-471E-BD86-0A6A78E69D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57A5D-6CB9-4DAF-9234-12F4CDB012E4}" type="datetime1">
              <a:rPr lang="de-DE" smtClean="0"/>
              <a:t>25.11.2022</a:t>
            </a:fld>
            <a:endParaRPr lang="de-DE"/>
          </a:p>
        </p:txBody>
      </p:sp>
      <p:sp>
        <p:nvSpPr>
          <p:cNvPr id="5" name="Fußzeilenplatzhalter 4">
            <a:extLst>
              <a:ext uri="{FF2B5EF4-FFF2-40B4-BE49-F238E27FC236}">
                <a16:creationId xmlns:a16="http://schemas.microsoft.com/office/drawing/2014/main" id="{D9324CD9-67C0-4C0B-8B76-675B9771DE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0A416A2-863D-40B2-A412-10004A13F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D26D6-DC7F-46FA-BDB4-D2DE73D6DB2E}" type="slidenum">
              <a:rPr lang="de-DE" smtClean="0"/>
              <a:t>‹Nr.›</a:t>
            </a:fld>
            <a:endParaRPr lang="de-DE"/>
          </a:p>
        </p:txBody>
      </p:sp>
      <p:pic>
        <p:nvPicPr>
          <p:cNvPr id="7" name="Bild 8">
            <a:extLst>
              <a:ext uri="{FF2B5EF4-FFF2-40B4-BE49-F238E27FC236}">
                <a16:creationId xmlns:a16="http://schemas.microsoft.com/office/drawing/2014/main" id="{1E041226-1E01-4171-BC4D-155831CFE06A}"/>
              </a:ext>
            </a:extLst>
          </p:cNvPr>
          <p:cNvPicPr>
            <a:picLocks noChangeAspect="1" noChangeArrowheads="1"/>
          </p:cNvPicPr>
          <p:nvPr userDrawn="1"/>
        </p:nvPicPr>
        <p:blipFill>
          <a:blip r:embed="rId13" cstate="hqprint">
            <a:extLst>
              <a:ext uri="{28A0092B-C50C-407E-A947-70E740481C1C}">
                <a14:useLocalDpi xmlns:a14="http://schemas.microsoft.com/office/drawing/2010/main" val="0"/>
              </a:ext>
            </a:extLst>
          </a:blip>
          <a:srcRect/>
          <a:stretch>
            <a:fillRect/>
          </a:stretch>
        </p:blipFill>
        <p:spPr bwMode="auto">
          <a:xfrm>
            <a:off x="9324425" y="219024"/>
            <a:ext cx="2759406" cy="606979"/>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a:extLst>
              <a:ext uri="{FF2B5EF4-FFF2-40B4-BE49-F238E27FC236}">
                <a16:creationId xmlns:a16="http://schemas.microsoft.com/office/drawing/2014/main" id="{7DB9FF7E-307D-448F-9CF1-96299F30882B}"/>
              </a:ext>
            </a:extLst>
          </p:cNvPr>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97061" y="108288"/>
            <a:ext cx="1603877" cy="801939"/>
          </a:xfrm>
          <a:prstGeom prst="rect">
            <a:avLst/>
          </a:prstGeom>
        </p:spPr>
      </p:pic>
      <p:pic>
        <p:nvPicPr>
          <p:cNvPr id="11" name="Grafik 10">
            <a:extLst>
              <a:ext uri="{FF2B5EF4-FFF2-40B4-BE49-F238E27FC236}">
                <a16:creationId xmlns:a16="http://schemas.microsoft.com/office/drawing/2014/main" id="{A993FD21-B4C7-4426-9B9B-A66754A97753}"/>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1107366" y="6445533"/>
            <a:ext cx="1061484" cy="400384"/>
          </a:xfrm>
          <a:prstGeom prst="rect">
            <a:avLst/>
          </a:prstGeom>
        </p:spPr>
      </p:pic>
    </p:spTree>
    <p:extLst>
      <p:ext uri="{BB962C8B-B14F-4D97-AF65-F5344CB8AC3E}">
        <p14:creationId xmlns:p14="http://schemas.microsoft.com/office/powerpoint/2010/main" val="2136104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ideal-game.eduproject.eu/"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hyperlink" Target="mailto:Marc.Beutner@uni-paderborn.de"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A281D-5183-4C63-854E-6181696B5E2E}"/>
              </a:ext>
            </a:extLst>
          </p:cNvPr>
          <p:cNvSpPr>
            <a:spLocks noGrp="1"/>
          </p:cNvSpPr>
          <p:nvPr>
            <p:ph type="ctrTitle"/>
          </p:nvPr>
        </p:nvSpPr>
        <p:spPr>
          <a:xfrm>
            <a:off x="122080" y="350564"/>
            <a:ext cx="9399872" cy="1189861"/>
          </a:xfrm>
        </p:spPr>
        <p:txBody>
          <a:bodyPr>
            <a:noAutofit/>
          </a:bodyPr>
          <a:lstStyle/>
          <a:p>
            <a:r>
              <a:rPr lang="en-US" sz="3600" dirty="0"/>
              <a:t>IDEAL-Game </a:t>
            </a:r>
            <a:br>
              <a:rPr lang="en-US" sz="3600" dirty="0"/>
            </a:br>
            <a:r>
              <a:rPr lang="en-US" sz="3600" dirty="0"/>
              <a:t>Final Meeting</a:t>
            </a:r>
            <a:br>
              <a:rPr lang="en-US" sz="3600" dirty="0"/>
            </a:br>
            <a:r>
              <a:rPr lang="en-US" sz="3600" dirty="0"/>
              <a:t>28</a:t>
            </a:r>
            <a:r>
              <a:rPr lang="en-US" sz="3600" baseline="30000" dirty="0"/>
              <a:t>th</a:t>
            </a:r>
            <a:r>
              <a:rPr lang="en-US" sz="3600" dirty="0"/>
              <a:t>- 30</a:t>
            </a:r>
            <a:r>
              <a:rPr lang="en-US" sz="3600" baseline="30000" dirty="0"/>
              <a:t>th</a:t>
            </a:r>
            <a:r>
              <a:rPr lang="en-US" sz="3600" dirty="0"/>
              <a:t> of November 2022, Germany; Paderborn</a:t>
            </a:r>
            <a:endParaRPr lang="de-DE" sz="2400" dirty="0"/>
          </a:p>
        </p:txBody>
      </p:sp>
      <p:sp>
        <p:nvSpPr>
          <p:cNvPr id="3" name="Untertitel 2">
            <a:extLst>
              <a:ext uri="{FF2B5EF4-FFF2-40B4-BE49-F238E27FC236}">
                <a16:creationId xmlns:a16="http://schemas.microsoft.com/office/drawing/2014/main" id="{8536D969-76B8-473A-8FFA-2A1C0CD92E72}"/>
              </a:ext>
            </a:extLst>
          </p:cNvPr>
          <p:cNvSpPr>
            <a:spLocks noGrp="1"/>
          </p:cNvSpPr>
          <p:nvPr>
            <p:ph type="subTitle" idx="1"/>
          </p:nvPr>
        </p:nvSpPr>
        <p:spPr>
          <a:xfrm>
            <a:off x="115291" y="1865286"/>
            <a:ext cx="9144000" cy="2340953"/>
          </a:xfrm>
        </p:spPr>
        <p:txBody>
          <a:bodyPr>
            <a:normAutofit/>
          </a:bodyPr>
          <a:lstStyle/>
          <a:p>
            <a:r>
              <a:rPr lang="de-DE" b="1" dirty="0"/>
              <a:t>Last </a:t>
            </a:r>
            <a:r>
              <a:rPr lang="de-DE" b="1" dirty="0" err="1"/>
              <a:t>steps</a:t>
            </a:r>
            <a:r>
              <a:rPr lang="de-DE" b="1" dirty="0"/>
              <a:t> </a:t>
            </a:r>
            <a:r>
              <a:rPr lang="de-DE" b="1" dirty="0" err="1"/>
              <a:t>to</a:t>
            </a:r>
            <a:r>
              <a:rPr lang="de-DE" b="1" dirty="0"/>
              <a:t> do </a:t>
            </a:r>
            <a:r>
              <a:rPr lang="de-DE" b="1" dirty="0" err="1"/>
              <a:t>until</a:t>
            </a:r>
            <a:r>
              <a:rPr lang="de-DE" b="1" dirty="0"/>
              <a:t> </a:t>
            </a:r>
            <a:r>
              <a:rPr lang="de-DE" b="1" dirty="0" err="1"/>
              <a:t>the</a:t>
            </a:r>
            <a:r>
              <a:rPr lang="de-DE" b="1" dirty="0"/>
              <a:t> end </a:t>
            </a:r>
            <a:r>
              <a:rPr lang="de-DE" b="1" dirty="0" err="1"/>
              <a:t>of</a:t>
            </a:r>
            <a:r>
              <a:rPr lang="de-DE" b="1" dirty="0"/>
              <a:t> </a:t>
            </a:r>
            <a:r>
              <a:rPr lang="de-DE" b="1" dirty="0" err="1"/>
              <a:t>the</a:t>
            </a:r>
            <a:r>
              <a:rPr lang="de-DE" b="1" dirty="0"/>
              <a:t> </a:t>
            </a:r>
            <a:r>
              <a:rPr lang="de-DE" b="1" dirty="0" err="1"/>
              <a:t>project</a:t>
            </a:r>
            <a:endParaRPr lang="de-DE" b="1" dirty="0"/>
          </a:p>
          <a:p>
            <a:endParaRPr lang="de-DE" b="1" dirty="0"/>
          </a:p>
          <a:p>
            <a:r>
              <a:rPr lang="de-DE" sz="1800" dirty="0"/>
              <a:t>University </a:t>
            </a:r>
            <a:r>
              <a:rPr lang="de-DE" sz="1800" dirty="0" err="1"/>
              <a:t>of</a:t>
            </a:r>
            <a:r>
              <a:rPr lang="de-DE" sz="1800" dirty="0"/>
              <a:t> Paderborn,</a:t>
            </a:r>
            <a:br>
              <a:rPr lang="de-DE" sz="1800" dirty="0"/>
            </a:br>
            <a:r>
              <a:rPr lang="de-DE" sz="1800" dirty="0"/>
              <a:t>Chair Business and Human Resources Education II</a:t>
            </a:r>
            <a:br>
              <a:rPr lang="de-DE" sz="1800" dirty="0"/>
            </a:br>
            <a:r>
              <a:rPr lang="de-DE" sz="1800" dirty="0"/>
              <a:t>Prof. Dr. Marc Beutner</a:t>
            </a:r>
          </a:p>
        </p:txBody>
      </p:sp>
    </p:spTree>
    <p:extLst>
      <p:ext uri="{BB962C8B-B14F-4D97-AF65-F5344CB8AC3E}">
        <p14:creationId xmlns:p14="http://schemas.microsoft.com/office/powerpoint/2010/main" val="256676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568FA1ED-AECF-4A07-B03C-8BB8F83F30FA}"/>
              </a:ext>
            </a:extLst>
          </p:cNvPr>
          <p:cNvSpPr>
            <a:spLocks noGrp="1"/>
          </p:cNvSpPr>
          <p:nvPr>
            <p:ph type="sldNum" sz="quarter" idx="12"/>
          </p:nvPr>
        </p:nvSpPr>
        <p:spPr/>
        <p:txBody>
          <a:bodyPr/>
          <a:lstStyle/>
          <a:p>
            <a:fld id="{777D26D6-DC7F-46FA-BDB4-D2DE73D6DB2E}" type="slidenum">
              <a:rPr lang="de-DE" smtClean="0"/>
              <a:t>10</a:t>
            </a:fld>
            <a:endParaRPr lang="de-DE"/>
          </a:p>
        </p:txBody>
      </p:sp>
      <p:sp>
        <p:nvSpPr>
          <p:cNvPr id="5" name="Titel 1">
            <a:extLst>
              <a:ext uri="{FF2B5EF4-FFF2-40B4-BE49-F238E27FC236}">
                <a16:creationId xmlns:a16="http://schemas.microsoft.com/office/drawing/2014/main" id="{AFC0A3CA-73A5-4098-83A7-9424FD82FE20}"/>
              </a:ext>
            </a:extLst>
          </p:cNvPr>
          <p:cNvSpPr txBox="1">
            <a:spLocks/>
          </p:cNvSpPr>
          <p:nvPr/>
        </p:nvSpPr>
        <p:spPr>
          <a:xfrm>
            <a:off x="1817696" y="136053"/>
            <a:ext cx="8085221" cy="9871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de-DE" sz="4000" dirty="0"/>
              <a:t>Last </a:t>
            </a:r>
            <a:r>
              <a:rPr lang="de-DE" sz="4000" dirty="0" err="1"/>
              <a:t>steps</a:t>
            </a:r>
            <a:r>
              <a:rPr lang="de-DE" sz="4000" dirty="0"/>
              <a:t> – </a:t>
            </a:r>
            <a:br>
              <a:rPr lang="de-DE" sz="4000" dirty="0"/>
            </a:br>
            <a:r>
              <a:rPr lang="de-DE" sz="4000" dirty="0"/>
              <a:t>Summary IO5</a:t>
            </a:r>
          </a:p>
        </p:txBody>
      </p:sp>
      <p:sp>
        <p:nvSpPr>
          <p:cNvPr id="6" name="Textfeld 5">
            <a:extLst>
              <a:ext uri="{FF2B5EF4-FFF2-40B4-BE49-F238E27FC236}">
                <a16:creationId xmlns:a16="http://schemas.microsoft.com/office/drawing/2014/main" id="{DBDB7C33-2951-4AA3-96D4-4C56A8B9D7F1}"/>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graphicFrame>
        <p:nvGraphicFramePr>
          <p:cNvPr id="2" name="Tabelle 1">
            <a:extLst>
              <a:ext uri="{FF2B5EF4-FFF2-40B4-BE49-F238E27FC236}">
                <a16:creationId xmlns:a16="http://schemas.microsoft.com/office/drawing/2014/main" id="{35FE0D3E-67C2-4E5D-906F-E48F31378B92}"/>
              </a:ext>
            </a:extLst>
          </p:cNvPr>
          <p:cNvGraphicFramePr>
            <a:graphicFrameLocks noGrp="1"/>
          </p:cNvGraphicFramePr>
          <p:nvPr>
            <p:extLst>
              <p:ext uri="{D42A27DB-BD31-4B8C-83A1-F6EECF244321}">
                <p14:modId xmlns:p14="http://schemas.microsoft.com/office/powerpoint/2010/main" val="1909329770"/>
              </p:ext>
            </p:extLst>
          </p:nvPr>
        </p:nvGraphicFramePr>
        <p:xfrm>
          <a:off x="664586" y="1706401"/>
          <a:ext cx="9812915" cy="3529193"/>
        </p:xfrm>
        <a:graphic>
          <a:graphicData uri="http://schemas.openxmlformats.org/drawingml/2006/table">
            <a:tbl>
              <a:tblPr firstRow="1" firstCol="1" bandRow="1">
                <a:tableStyleId>{7DF18680-E054-41AD-8BC1-D1AEF772440D}</a:tableStyleId>
              </a:tblPr>
              <a:tblGrid>
                <a:gridCol w="4229349">
                  <a:extLst>
                    <a:ext uri="{9D8B030D-6E8A-4147-A177-3AD203B41FA5}">
                      <a16:colId xmlns:a16="http://schemas.microsoft.com/office/drawing/2014/main" val="1182963590"/>
                    </a:ext>
                  </a:extLst>
                </a:gridCol>
                <a:gridCol w="625811">
                  <a:extLst>
                    <a:ext uri="{9D8B030D-6E8A-4147-A177-3AD203B41FA5}">
                      <a16:colId xmlns:a16="http://schemas.microsoft.com/office/drawing/2014/main" val="639767851"/>
                    </a:ext>
                  </a:extLst>
                </a:gridCol>
                <a:gridCol w="868183">
                  <a:extLst>
                    <a:ext uri="{9D8B030D-6E8A-4147-A177-3AD203B41FA5}">
                      <a16:colId xmlns:a16="http://schemas.microsoft.com/office/drawing/2014/main" val="503629211"/>
                    </a:ext>
                  </a:extLst>
                </a:gridCol>
                <a:gridCol w="725838">
                  <a:extLst>
                    <a:ext uri="{9D8B030D-6E8A-4147-A177-3AD203B41FA5}">
                      <a16:colId xmlns:a16="http://schemas.microsoft.com/office/drawing/2014/main" val="4100387219"/>
                    </a:ext>
                  </a:extLst>
                </a:gridCol>
                <a:gridCol w="704038">
                  <a:extLst>
                    <a:ext uri="{9D8B030D-6E8A-4147-A177-3AD203B41FA5}">
                      <a16:colId xmlns:a16="http://schemas.microsoft.com/office/drawing/2014/main" val="1765433532"/>
                    </a:ext>
                  </a:extLst>
                </a:gridCol>
                <a:gridCol w="660436">
                  <a:extLst>
                    <a:ext uri="{9D8B030D-6E8A-4147-A177-3AD203B41FA5}">
                      <a16:colId xmlns:a16="http://schemas.microsoft.com/office/drawing/2014/main" val="436373096"/>
                    </a:ext>
                  </a:extLst>
                </a:gridCol>
                <a:gridCol w="747636">
                  <a:extLst>
                    <a:ext uri="{9D8B030D-6E8A-4147-A177-3AD203B41FA5}">
                      <a16:colId xmlns:a16="http://schemas.microsoft.com/office/drawing/2014/main" val="94606593"/>
                    </a:ext>
                  </a:extLst>
                </a:gridCol>
                <a:gridCol w="704038">
                  <a:extLst>
                    <a:ext uri="{9D8B030D-6E8A-4147-A177-3AD203B41FA5}">
                      <a16:colId xmlns:a16="http://schemas.microsoft.com/office/drawing/2014/main" val="2459375507"/>
                    </a:ext>
                  </a:extLst>
                </a:gridCol>
                <a:gridCol w="547586">
                  <a:extLst>
                    <a:ext uri="{9D8B030D-6E8A-4147-A177-3AD203B41FA5}">
                      <a16:colId xmlns:a16="http://schemas.microsoft.com/office/drawing/2014/main" val="2496895014"/>
                    </a:ext>
                  </a:extLst>
                </a:gridCol>
              </a:tblGrid>
              <a:tr h="127651">
                <a:tc gridSpan="9">
                  <a:txBody>
                    <a:bodyPr/>
                    <a:lstStyle/>
                    <a:p>
                      <a:pPr>
                        <a:lnSpc>
                          <a:spcPct val="107000"/>
                        </a:lnSpc>
                        <a:spcAft>
                          <a:spcPts val="0"/>
                        </a:spcAft>
                        <a:tabLst>
                          <a:tab pos="1663700" algn="l"/>
                        </a:tabLst>
                      </a:pPr>
                      <a:r>
                        <a:rPr lang="en-GB" sz="1400" dirty="0">
                          <a:effectLst/>
                        </a:rPr>
                        <a:t>Activity 1: Policy Paper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3439017"/>
                  </a:ext>
                </a:extLst>
              </a:tr>
              <a:tr h="394771">
                <a:tc>
                  <a:txBody>
                    <a:bodyPr/>
                    <a:lstStyle/>
                    <a:p>
                      <a:pPr>
                        <a:lnSpc>
                          <a:spcPct val="107000"/>
                        </a:lnSpc>
                        <a:spcAft>
                          <a:spcPts val="0"/>
                        </a:spcAft>
                        <a:tabLst>
                          <a:tab pos="1663700" algn="l"/>
                        </a:tabLst>
                      </a:pPr>
                      <a:r>
                        <a:rPr lang="en-GB" sz="1600" dirty="0">
                          <a:effectLst/>
                        </a:rPr>
                        <a:t>Writing parts and providing to UPIT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All partners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30.06.2022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1100">
                          <a:effectLst/>
                        </a:rPr>
                        <a: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1100">
                          <a:effectLst/>
                        </a:rPr>
                        <a: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Not necessary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592913855"/>
                  </a:ext>
                </a:extLst>
              </a:tr>
              <a:tr h="261212">
                <a:tc>
                  <a:txBody>
                    <a:bodyPr/>
                    <a:lstStyle/>
                    <a:p>
                      <a:pPr>
                        <a:lnSpc>
                          <a:spcPct val="107000"/>
                        </a:lnSpc>
                        <a:spcAft>
                          <a:spcPts val="0"/>
                        </a:spcAft>
                        <a:tabLst>
                          <a:tab pos="1663700" algn="l"/>
                        </a:tabLst>
                      </a:pPr>
                      <a:r>
                        <a:rPr lang="en-GB" sz="1600">
                          <a:effectLst/>
                        </a:rPr>
                        <a:t>Writing Policy Paper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UPIT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30.07.2022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3529880340"/>
                  </a:ext>
                </a:extLst>
              </a:tr>
              <a:tr h="795454">
                <a:tc>
                  <a:txBody>
                    <a:bodyPr/>
                    <a:lstStyle/>
                    <a:p>
                      <a:pPr>
                        <a:lnSpc>
                          <a:spcPct val="107000"/>
                        </a:lnSpc>
                        <a:spcAft>
                          <a:spcPts val="0"/>
                        </a:spcAft>
                        <a:tabLst>
                          <a:tab pos="1663700" algn="l"/>
                        </a:tabLst>
                      </a:pPr>
                      <a:r>
                        <a:rPr lang="en-GB" sz="1600" dirty="0">
                          <a:effectLst/>
                        </a:rPr>
                        <a:t>Translation of Policy Paper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UPB, UPIT, WSEI, UD, UDIMA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30.08.2022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1798917463"/>
                  </a:ext>
                </a:extLst>
              </a:tr>
              <a:tr h="261212">
                <a:tc>
                  <a:txBody>
                    <a:bodyPr/>
                    <a:lstStyle/>
                    <a:p>
                      <a:pPr>
                        <a:lnSpc>
                          <a:spcPct val="107000"/>
                        </a:lnSpc>
                        <a:spcAft>
                          <a:spcPts val="0"/>
                        </a:spcAft>
                        <a:tabLst>
                          <a:tab pos="1663700" algn="l"/>
                        </a:tabLst>
                      </a:pPr>
                      <a:r>
                        <a:rPr lang="en-GB" sz="1600">
                          <a:effectLst/>
                        </a:rPr>
                        <a:t>Creation of layout and graphics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IK</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30.09.2022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3442734362"/>
                  </a:ext>
                </a:extLst>
              </a:tr>
              <a:tr h="127651">
                <a:tc gridSpan="9">
                  <a:txBody>
                    <a:bodyPr/>
                    <a:lstStyle/>
                    <a:p>
                      <a:pPr>
                        <a:lnSpc>
                          <a:spcPct val="107000"/>
                        </a:lnSpc>
                        <a:spcAft>
                          <a:spcPts val="0"/>
                        </a:spcAft>
                        <a:tabLst>
                          <a:tab pos="1663700" algn="l"/>
                        </a:tabLst>
                      </a:pPr>
                      <a:r>
                        <a:rPr lang="en-GB" sz="1800" dirty="0">
                          <a:effectLst/>
                        </a:rPr>
                        <a:t>Activity 2: Layman´s report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39828272"/>
                  </a:ext>
                </a:extLst>
              </a:tr>
              <a:tr h="261212">
                <a:tc>
                  <a:txBody>
                    <a:bodyPr/>
                    <a:lstStyle/>
                    <a:p>
                      <a:pPr>
                        <a:lnSpc>
                          <a:spcPct val="107000"/>
                        </a:lnSpc>
                        <a:spcAft>
                          <a:spcPts val="0"/>
                        </a:spcAft>
                        <a:tabLst>
                          <a:tab pos="1663700" algn="l"/>
                        </a:tabLst>
                      </a:pPr>
                      <a:r>
                        <a:rPr lang="en-GB" sz="1600" dirty="0">
                          <a:effectLst/>
                        </a:rPr>
                        <a:t>Writing Layman´s Report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UPIT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30.07.2022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2828681353"/>
                  </a:ext>
                </a:extLst>
              </a:tr>
              <a:tr h="795454">
                <a:tc>
                  <a:txBody>
                    <a:bodyPr/>
                    <a:lstStyle/>
                    <a:p>
                      <a:pPr>
                        <a:lnSpc>
                          <a:spcPct val="107000"/>
                        </a:lnSpc>
                        <a:spcAft>
                          <a:spcPts val="0"/>
                        </a:spcAft>
                        <a:tabLst>
                          <a:tab pos="1663700" algn="l"/>
                        </a:tabLst>
                      </a:pPr>
                      <a:r>
                        <a:rPr lang="en-GB" sz="1600">
                          <a:effectLst/>
                        </a:rPr>
                        <a:t>Translation of Policy Paper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UPB, UPIT, WSEI, UD, UDIMA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30.08.2022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2923237902"/>
                  </a:ext>
                </a:extLst>
              </a:tr>
              <a:tr h="261212">
                <a:tc>
                  <a:txBody>
                    <a:bodyPr/>
                    <a:lstStyle/>
                    <a:p>
                      <a:pPr>
                        <a:lnSpc>
                          <a:spcPct val="107000"/>
                        </a:lnSpc>
                        <a:spcAft>
                          <a:spcPts val="0"/>
                        </a:spcAft>
                        <a:tabLst>
                          <a:tab pos="1663700" algn="l"/>
                        </a:tabLst>
                      </a:pPr>
                      <a:r>
                        <a:rPr lang="en-GB" sz="1600" dirty="0">
                          <a:effectLst/>
                        </a:rPr>
                        <a:t>Creation of layout and graphics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IK</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30.09.2022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tc>
                  <a:txBody>
                    <a:bodyPr/>
                    <a:lstStyle/>
                    <a:p>
                      <a:pPr>
                        <a:lnSpc>
                          <a:spcPct val="107000"/>
                        </a:lnSpc>
                        <a:spcAft>
                          <a:spcPts val="0"/>
                        </a:spcAft>
                        <a:tabLst>
                          <a:tab pos="1663700" algn="l"/>
                        </a:tabLst>
                      </a:pPr>
                      <a:r>
                        <a:rPr lang="en-US"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4411" marR="44411" marT="0" marB="0"/>
                </a:tc>
                <a:extLst>
                  <a:ext uri="{0D108BD9-81ED-4DB2-BD59-A6C34878D82A}">
                    <a16:rowId xmlns:a16="http://schemas.microsoft.com/office/drawing/2014/main" val="518456217"/>
                  </a:ext>
                </a:extLst>
              </a:tr>
            </a:tbl>
          </a:graphicData>
        </a:graphic>
      </p:graphicFrame>
    </p:spTree>
    <p:extLst>
      <p:ext uri="{BB962C8B-B14F-4D97-AF65-F5344CB8AC3E}">
        <p14:creationId xmlns:p14="http://schemas.microsoft.com/office/powerpoint/2010/main" val="3549132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887AE0-ED30-4289-BD9F-F624104B4583}"/>
              </a:ext>
            </a:extLst>
          </p:cNvPr>
          <p:cNvSpPr>
            <a:spLocks noGrp="1"/>
          </p:cNvSpPr>
          <p:nvPr>
            <p:ph type="title"/>
          </p:nvPr>
        </p:nvSpPr>
        <p:spPr>
          <a:xfrm>
            <a:off x="1817696" y="136053"/>
            <a:ext cx="8085221" cy="987140"/>
          </a:xfrm>
        </p:spPr>
        <p:txBody>
          <a:bodyPr>
            <a:normAutofit/>
          </a:bodyPr>
          <a:lstStyle/>
          <a:p>
            <a:pPr algn="ctr"/>
            <a:r>
              <a:rPr lang="de-DE" sz="4000" dirty="0"/>
              <a:t>Last </a:t>
            </a:r>
            <a:r>
              <a:rPr lang="de-DE" sz="4000" dirty="0" err="1"/>
              <a:t>steps</a:t>
            </a:r>
            <a:r>
              <a:rPr lang="de-DE" sz="4000" dirty="0"/>
              <a:t> - Summary</a:t>
            </a:r>
          </a:p>
        </p:txBody>
      </p:sp>
      <p:sp>
        <p:nvSpPr>
          <p:cNvPr id="4" name="Textfeld 3">
            <a:extLst>
              <a:ext uri="{FF2B5EF4-FFF2-40B4-BE49-F238E27FC236}">
                <a16:creationId xmlns:a16="http://schemas.microsoft.com/office/drawing/2014/main" id="{209C1062-BC6A-4F46-89A1-94D7EF0F66CC}"/>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sp>
        <p:nvSpPr>
          <p:cNvPr id="5" name="Textfeld 4">
            <a:extLst>
              <a:ext uri="{FF2B5EF4-FFF2-40B4-BE49-F238E27FC236}">
                <a16:creationId xmlns:a16="http://schemas.microsoft.com/office/drawing/2014/main" id="{FD4AF595-8D99-4495-9344-635FF33913FA}"/>
              </a:ext>
            </a:extLst>
          </p:cNvPr>
          <p:cNvSpPr txBox="1"/>
          <p:nvPr/>
        </p:nvSpPr>
        <p:spPr>
          <a:xfrm>
            <a:off x="1431902" y="1798177"/>
            <a:ext cx="9328195" cy="3416320"/>
          </a:xfrm>
          <a:prstGeom prst="rect">
            <a:avLst/>
          </a:prstGeom>
          <a:noFill/>
          <a:ln w="28575">
            <a:solidFill>
              <a:srgbClr val="A3CCE1"/>
            </a:solidFill>
          </a:ln>
        </p:spPr>
        <p:txBody>
          <a:bodyPr wrap="none" rtlCol="0">
            <a:spAutoFit/>
          </a:bodyPr>
          <a:lstStyle/>
          <a:p>
            <a:endParaRPr lang="de-DE" dirty="0"/>
          </a:p>
          <a:p>
            <a:r>
              <a:rPr lang="de-DE" b="1" dirty="0"/>
              <a:t>IO2: </a:t>
            </a:r>
            <a:r>
              <a:rPr lang="en-GB" b="1" dirty="0"/>
              <a:t>Development of the Creator Tool</a:t>
            </a:r>
          </a:p>
          <a:p>
            <a:pPr marL="285750" indent="-285750">
              <a:buFont typeface="Arial" panose="020B0604020202020204" pitchFamily="34" charset="0"/>
              <a:buChar char="•"/>
            </a:pPr>
            <a:r>
              <a:rPr lang="de-DE" dirty="0"/>
              <a:t>Translation &amp; </a:t>
            </a:r>
            <a:r>
              <a:rPr lang="de-DE" dirty="0" err="1"/>
              <a:t>Showcasing</a:t>
            </a:r>
            <a:r>
              <a:rPr lang="de-DE" dirty="0"/>
              <a:t> </a:t>
            </a:r>
            <a:r>
              <a:rPr lang="de-DE" dirty="0" err="1"/>
              <a:t>the</a:t>
            </a:r>
            <a:r>
              <a:rPr lang="de-DE" dirty="0"/>
              <a:t> Tool</a:t>
            </a:r>
            <a:endParaRPr lang="en-GB" dirty="0"/>
          </a:p>
          <a:p>
            <a:endParaRPr lang="de-DE" b="1" dirty="0"/>
          </a:p>
          <a:p>
            <a:r>
              <a:rPr lang="de-DE" b="1" dirty="0"/>
              <a:t>IO3: </a:t>
            </a:r>
            <a:r>
              <a:rPr lang="en-GB" b="1" dirty="0"/>
              <a:t>Creation of OER Serious Games as well as learning materials and implementation strategies</a:t>
            </a:r>
          </a:p>
          <a:p>
            <a:pPr marL="285750" indent="-285750">
              <a:buFont typeface="Arial" panose="020B0604020202020204" pitchFamily="34" charset="0"/>
              <a:buChar char="•"/>
            </a:pPr>
            <a:r>
              <a:rPr lang="en-GB" dirty="0"/>
              <a:t>Translation of Games and Learning Scenarios</a:t>
            </a:r>
          </a:p>
          <a:p>
            <a:pPr marL="285750" indent="-285750">
              <a:buFont typeface="Arial" panose="020B0604020202020204" pitchFamily="34" charset="0"/>
              <a:buChar char="•"/>
            </a:pPr>
            <a:endParaRPr lang="de-DE" b="1" dirty="0"/>
          </a:p>
          <a:p>
            <a:r>
              <a:rPr lang="de-DE" b="1" dirty="0"/>
              <a:t>IO4: Development </a:t>
            </a:r>
            <a:r>
              <a:rPr lang="de-DE" b="1" dirty="0" err="1"/>
              <a:t>of</a:t>
            </a:r>
            <a:r>
              <a:rPr lang="de-DE" b="1" dirty="0"/>
              <a:t> Books (</a:t>
            </a:r>
            <a:r>
              <a:rPr lang="de-DE" b="1" dirty="0" err="1"/>
              <a:t>Didactical</a:t>
            </a:r>
            <a:r>
              <a:rPr lang="de-DE" b="1" dirty="0"/>
              <a:t> </a:t>
            </a:r>
            <a:r>
              <a:rPr lang="de-DE" b="1" dirty="0" err="1"/>
              <a:t>handbook</a:t>
            </a:r>
            <a:r>
              <a:rPr lang="de-DE" b="1" dirty="0"/>
              <a:t>, </a:t>
            </a:r>
            <a:r>
              <a:rPr lang="de-DE" b="1" dirty="0" err="1"/>
              <a:t>tool</a:t>
            </a:r>
            <a:r>
              <a:rPr lang="de-DE" b="1" dirty="0"/>
              <a:t> </a:t>
            </a:r>
            <a:r>
              <a:rPr lang="de-DE" b="1" dirty="0" err="1"/>
              <a:t>handbook</a:t>
            </a:r>
            <a:r>
              <a:rPr lang="de-DE" b="1" dirty="0"/>
              <a:t> </a:t>
            </a:r>
            <a:r>
              <a:rPr lang="de-DE" b="1" dirty="0" err="1"/>
              <a:t>for</a:t>
            </a:r>
            <a:r>
              <a:rPr lang="de-DE" b="1" dirty="0"/>
              <a:t> </a:t>
            </a:r>
            <a:r>
              <a:rPr lang="de-DE" b="1" dirty="0" err="1"/>
              <a:t>lecturers</a:t>
            </a:r>
            <a:r>
              <a:rPr lang="de-DE" b="1" dirty="0"/>
              <a:t> and </a:t>
            </a:r>
            <a:r>
              <a:rPr lang="de-DE" b="1" dirty="0" err="1"/>
              <a:t>students</a:t>
            </a:r>
            <a:r>
              <a:rPr lang="de-DE" b="1" dirty="0"/>
              <a:t>)</a:t>
            </a:r>
          </a:p>
          <a:p>
            <a:pPr marL="285750" indent="-285750">
              <a:buFont typeface="Arial" panose="020B0604020202020204" pitchFamily="34" charset="0"/>
              <a:buChar char="•"/>
            </a:pPr>
            <a:r>
              <a:rPr lang="de-DE" dirty="0"/>
              <a:t>Writing </a:t>
            </a:r>
            <a:r>
              <a:rPr lang="de-DE" dirty="0" err="1"/>
              <a:t>parts</a:t>
            </a:r>
            <a:r>
              <a:rPr lang="de-DE" dirty="0"/>
              <a:t> and Translation </a:t>
            </a:r>
            <a:r>
              <a:rPr lang="de-DE" dirty="0" err="1"/>
              <a:t>of</a:t>
            </a:r>
            <a:r>
              <a:rPr lang="de-DE" dirty="0"/>
              <a:t> </a:t>
            </a:r>
            <a:r>
              <a:rPr lang="de-DE" dirty="0" err="1"/>
              <a:t>the</a:t>
            </a:r>
            <a:r>
              <a:rPr lang="de-DE" dirty="0"/>
              <a:t> </a:t>
            </a:r>
            <a:r>
              <a:rPr lang="de-DE" dirty="0" err="1"/>
              <a:t>books</a:t>
            </a:r>
            <a:endParaRPr lang="de-DE" dirty="0"/>
          </a:p>
          <a:p>
            <a:endParaRPr lang="de-DE" b="1" dirty="0"/>
          </a:p>
          <a:p>
            <a:r>
              <a:rPr lang="de-DE" b="1" dirty="0"/>
              <a:t>IO5: Policy Paper and </a:t>
            </a:r>
            <a:r>
              <a:rPr lang="de-DE" b="1" dirty="0" err="1"/>
              <a:t>Layman‘s</a:t>
            </a:r>
            <a:r>
              <a:rPr lang="de-DE" b="1" dirty="0"/>
              <a:t> Report</a:t>
            </a:r>
            <a:endParaRPr lang="en-GB" b="1" dirty="0"/>
          </a:p>
          <a:p>
            <a:pPr marL="285750" indent="-285750">
              <a:buFont typeface="Arial" panose="020B0604020202020204" pitchFamily="34" charset="0"/>
              <a:buChar char="•"/>
            </a:pPr>
            <a:r>
              <a:rPr lang="de-DE" dirty="0"/>
              <a:t>T</a:t>
            </a:r>
            <a:r>
              <a:rPr lang="en-GB" dirty="0" err="1"/>
              <a:t>ranslation</a:t>
            </a:r>
            <a:r>
              <a:rPr lang="en-GB" dirty="0"/>
              <a:t> of the Reports</a:t>
            </a:r>
            <a:endParaRPr lang="de-DE" dirty="0"/>
          </a:p>
        </p:txBody>
      </p:sp>
    </p:spTree>
    <p:extLst>
      <p:ext uri="{BB962C8B-B14F-4D97-AF65-F5344CB8AC3E}">
        <p14:creationId xmlns:p14="http://schemas.microsoft.com/office/powerpoint/2010/main" val="3502580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92F149-E614-498A-99EA-C73F5A4E1C80}"/>
              </a:ext>
            </a:extLst>
          </p:cNvPr>
          <p:cNvSpPr>
            <a:spLocks noGrp="1"/>
          </p:cNvSpPr>
          <p:nvPr>
            <p:ph type="title"/>
          </p:nvPr>
        </p:nvSpPr>
        <p:spPr/>
        <p:txBody>
          <a:bodyPr/>
          <a:lstStyle/>
          <a:p>
            <a:pPr algn="ctr"/>
            <a:r>
              <a:rPr lang="de-DE" dirty="0"/>
              <a:t>Dissemination</a:t>
            </a:r>
            <a:endParaRPr lang="en-GB" dirty="0"/>
          </a:p>
        </p:txBody>
      </p:sp>
      <p:sp>
        <p:nvSpPr>
          <p:cNvPr id="3" name="Foliennummernplatzhalter 2">
            <a:extLst>
              <a:ext uri="{FF2B5EF4-FFF2-40B4-BE49-F238E27FC236}">
                <a16:creationId xmlns:a16="http://schemas.microsoft.com/office/drawing/2014/main" id="{64892753-805B-4FA6-B30D-6C1E8EBE113F}"/>
              </a:ext>
            </a:extLst>
          </p:cNvPr>
          <p:cNvSpPr>
            <a:spLocks noGrp="1"/>
          </p:cNvSpPr>
          <p:nvPr>
            <p:ph type="sldNum" sz="quarter" idx="12"/>
          </p:nvPr>
        </p:nvSpPr>
        <p:spPr/>
        <p:txBody>
          <a:bodyPr/>
          <a:lstStyle/>
          <a:p>
            <a:fld id="{777D26D6-DC7F-46FA-BDB4-D2DE73D6DB2E}" type="slidenum">
              <a:rPr lang="de-DE" smtClean="0"/>
              <a:t>12</a:t>
            </a:fld>
            <a:endParaRPr lang="de-DE"/>
          </a:p>
        </p:txBody>
      </p:sp>
      <p:sp>
        <p:nvSpPr>
          <p:cNvPr id="4" name="Textfeld 3">
            <a:extLst>
              <a:ext uri="{FF2B5EF4-FFF2-40B4-BE49-F238E27FC236}">
                <a16:creationId xmlns:a16="http://schemas.microsoft.com/office/drawing/2014/main" id="{221A7188-DB18-460B-B30E-1E93CF88C0B5}"/>
              </a:ext>
            </a:extLst>
          </p:cNvPr>
          <p:cNvSpPr txBox="1"/>
          <p:nvPr/>
        </p:nvSpPr>
        <p:spPr>
          <a:xfrm>
            <a:off x="525379" y="1488327"/>
            <a:ext cx="8085221" cy="2985433"/>
          </a:xfrm>
          <a:prstGeom prst="rect">
            <a:avLst/>
          </a:prstGeom>
          <a:noFill/>
        </p:spPr>
        <p:txBody>
          <a:bodyPr wrap="square" rtlCol="0">
            <a:spAutoFit/>
          </a:bodyPr>
          <a:lstStyle/>
          <a:p>
            <a:pPr marL="342900" indent="-342900">
              <a:buFont typeface="Arial" panose="020B0604020202020204" pitchFamily="34" charset="0"/>
              <a:buChar char="•"/>
            </a:pPr>
            <a:r>
              <a:rPr lang="de-DE" sz="2000" dirty="0" err="1"/>
              <a:t>Please</a:t>
            </a:r>
            <a:r>
              <a:rPr lang="de-DE" sz="2000" dirty="0"/>
              <a:t> </a:t>
            </a:r>
            <a:r>
              <a:rPr lang="de-DE" sz="2000" dirty="0" err="1"/>
              <a:t>disseminate</a:t>
            </a:r>
            <a:r>
              <a:rPr lang="de-DE" sz="2000" dirty="0"/>
              <a:t> </a:t>
            </a:r>
            <a:r>
              <a:rPr lang="de-DE" sz="2000" dirty="0" err="1"/>
              <a:t>the</a:t>
            </a:r>
            <a:r>
              <a:rPr lang="de-DE" sz="2000" dirty="0"/>
              <a:t> </a:t>
            </a:r>
            <a:r>
              <a:rPr lang="de-DE" sz="2000" dirty="0" err="1"/>
              <a:t>project</a:t>
            </a:r>
            <a:r>
              <a:rPr lang="de-DE" sz="2000" dirty="0"/>
              <a:t> and </a:t>
            </a:r>
            <a:r>
              <a:rPr lang="de-DE" sz="2000" dirty="0" err="1"/>
              <a:t>their</a:t>
            </a:r>
            <a:r>
              <a:rPr lang="de-DE" sz="2000" dirty="0"/>
              <a:t> </a:t>
            </a:r>
            <a:r>
              <a:rPr lang="de-DE" sz="2000" dirty="0" err="1"/>
              <a:t>results</a:t>
            </a:r>
            <a:r>
              <a:rPr lang="de-DE" sz="2000" dirty="0"/>
              <a:t> </a:t>
            </a:r>
            <a:r>
              <a:rPr lang="de-DE" sz="2000" dirty="0" err="1"/>
              <a:t>broadly</a:t>
            </a:r>
            <a:r>
              <a:rPr lang="de-DE" sz="2000" dirty="0"/>
              <a: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err="1"/>
              <a:t>Feel</a:t>
            </a:r>
            <a:r>
              <a:rPr lang="de-DE" sz="2000" dirty="0"/>
              <a:t> </a:t>
            </a:r>
            <a:r>
              <a:rPr lang="de-DE" sz="2000" dirty="0" err="1"/>
              <a:t>free</a:t>
            </a:r>
            <a:r>
              <a:rPr lang="de-DE" sz="2000" dirty="0"/>
              <a:t> </a:t>
            </a:r>
            <a:r>
              <a:rPr lang="de-DE" sz="2000" dirty="0" err="1"/>
              <a:t>to</a:t>
            </a:r>
            <a:r>
              <a:rPr lang="de-DE" sz="2000" dirty="0"/>
              <a:t> </a:t>
            </a:r>
            <a:r>
              <a:rPr lang="de-DE" sz="2000" dirty="0" err="1"/>
              <a:t>contact</a:t>
            </a:r>
            <a:r>
              <a:rPr lang="de-DE" sz="2000" dirty="0"/>
              <a:t> </a:t>
            </a:r>
            <a:r>
              <a:rPr lang="de-DE" sz="2000" dirty="0" err="1"/>
              <a:t>us</a:t>
            </a:r>
            <a:r>
              <a:rPr lang="de-DE" sz="2000" dirty="0"/>
              <a:t> </a:t>
            </a:r>
            <a:r>
              <a:rPr lang="de-DE" sz="2000" dirty="0" err="1"/>
              <a:t>for</a:t>
            </a:r>
            <a:r>
              <a:rPr lang="de-DE" sz="2000" dirty="0"/>
              <a:t> </a:t>
            </a:r>
            <a:r>
              <a:rPr lang="de-DE" sz="2000" dirty="0" err="1"/>
              <a:t>more</a:t>
            </a:r>
            <a:r>
              <a:rPr lang="de-DE" sz="2000" dirty="0"/>
              <a:t> </a:t>
            </a:r>
            <a:r>
              <a:rPr lang="de-DE" sz="2000" dirty="0" err="1"/>
              <a:t>dissemination</a:t>
            </a:r>
            <a:r>
              <a:rPr lang="de-DE" sz="2000" dirty="0"/>
              <a:t> </a:t>
            </a:r>
            <a:r>
              <a:rPr lang="de-DE" sz="2000" dirty="0" err="1"/>
              <a:t>ideas</a:t>
            </a:r>
            <a:endParaRPr lang="de-DE" sz="2000" dirty="0"/>
          </a:p>
          <a:p>
            <a:endParaRPr lang="de-DE" dirty="0"/>
          </a:p>
          <a:p>
            <a:endParaRPr lang="de-DE" dirty="0"/>
          </a:p>
          <a:p>
            <a:endParaRPr lang="de-DE" dirty="0"/>
          </a:p>
          <a:p>
            <a:endParaRPr lang="en-GB" dirty="0"/>
          </a:p>
          <a:p>
            <a:r>
              <a:rPr lang="en-GB" dirty="0"/>
              <a:t>Website: </a:t>
            </a:r>
            <a:r>
              <a:rPr lang="en-GB" dirty="0">
                <a:hlinkClick r:id="rId3"/>
              </a:rPr>
              <a:t>https://ideal-game.eduproject.eu/</a:t>
            </a:r>
            <a:endParaRPr lang="en-GB" dirty="0"/>
          </a:p>
          <a:p>
            <a:r>
              <a:rPr lang="de-DE" dirty="0"/>
              <a:t>F</a:t>
            </a:r>
            <a:r>
              <a:rPr lang="en-GB" dirty="0" err="1"/>
              <a:t>acebook</a:t>
            </a:r>
            <a:r>
              <a:rPr lang="en-GB" dirty="0"/>
              <a:t>: Erasmus+ - Project IDEAL GAME</a:t>
            </a:r>
          </a:p>
        </p:txBody>
      </p:sp>
      <p:pic>
        <p:nvPicPr>
          <p:cNvPr id="5" name="Grafik 4">
            <a:extLst>
              <a:ext uri="{FF2B5EF4-FFF2-40B4-BE49-F238E27FC236}">
                <a16:creationId xmlns:a16="http://schemas.microsoft.com/office/drawing/2014/main" id="{23099F80-FD9A-4C0B-AD52-2197A723BE3D}"/>
              </a:ext>
            </a:extLst>
          </p:cNvPr>
          <p:cNvPicPr>
            <a:picLocks noChangeAspect="1"/>
          </p:cNvPicPr>
          <p:nvPr/>
        </p:nvPicPr>
        <p:blipFill>
          <a:blip r:embed="rId4"/>
          <a:stretch>
            <a:fillRect/>
          </a:stretch>
        </p:blipFill>
        <p:spPr>
          <a:xfrm>
            <a:off x="6517559" y="2669958"/>
            <a:ext cx="5400191" cy="2985433"/>
          </a:xfrm>
          <a:prstGeom prst="rect">
            <a:avLst/>
          </a:prstGeom>
        </p:spPr>
      </p:pic>
    </p:spTree>
    <p:extLst>
      <p:ext uri="{BB962C8B-B14F-4D97-AF65-F5344CB8AC3E}">
        <p14:creationId xmlns:p14="http://schemas.microsoft.com/office/powerpoint/2010/main" val="436551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BA822C6-859D-4AC6-96FB-3AB445D35D78}"/>
              </a:ext>
            </a:extLst>
          </p:cNvPr>
          <p:cNvSpPr>
            <a:spLocks noGrp="1"/>
          </p:cNvSpPr>
          <p:nvPr>
            <p:ph type="sldNum" sz="quarter" idx="12"/>
          </p:nvPr>
        </p:nvSpPr>
        <p:spPr/>
        <p:txBody>
          <a:bodyPr/>
          <a:lstStyle/>
          <a:p>
            <a:fld id="{777D26D6-DC7F-46FA-BDB4-D2DE73D6DB2E}" type="slidenum">
              <a:rPr lang="de-DE" smtClean="0"/>
              <a:t>13</a:t>
            </a:fld>
            <a:endParaRPr lang="de-DE"/>
          </a:p>
        </p:txBody>
      </p:sp>
      <p:sp>
        <p:nvSpPr>
          <p:cNvPr id="3" name="Shape 304">
            <a:extLst>
              <a:ext uri="{FF2B5EF4-FFF2-40B4-BE49-F238E27FC236}">
                <a16:creationId xmlns:a16="http://schemas.microsoft.com/office/drawing/2014/main" id="{06A53E2A-9275-46AF-B092-AA6AAEDF6B76}"/>
              </a:ext>
            </a:extLst>
          </p:cNvPr>
          <p:cNvSpPr txBox="1">
            <a:spLocks/>
          </p:cNvSpPr>
          <p:nvPr/>
        </p:nvSpPr>
        <p:spPr>
          <a:xfrm>
            <a:off x="2831977" y="1612812"/>
            <a:ext cx="7081200" cy="2799900"/>
          </a:xfrm>
          <a:prstGeom prst="rect">
            <a:avLst/>
          </a:prstGeom>
          <a:ln>
            <a:solidFill>
              <a:srgbClr val="05234E"/>
            </a:solidFill>
          </a:ln>
        </p:spPr>
        <p:txBody>
          <a:bodyPr vert="horz" lIns="91425" tIns="91425" rIns="91425" bIns="91425" rtlCol="0" anchor="t" anchorCtr="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ctr">
              <a:spcBef>
                <a:spcPts val="0"/>
              </a:spcBef>
              <a:buFont typeface="Wingdings 3" charset="2"/>
              <a:buNone/>
            </a:pPr>
            <a:r>
              <a:rPr lang="de-DE" sz="3600" b="1" dirty="0">
                <a:solidFill>
                  <a:srgbClr val="05234E"/>
                </a:solidFill>
              </a:rPr>
              <a:t>Contact</a:t>
            </a:r>
            <a:endParaRPr lang="en" sz="3600" b="1" dirty="0">
              <a:solidFill>
                <a:srgbClr val="05234E"/>
              </a:solidFill>
            </a:endParaRPr>
          </a:p>
          <a:p>
            <a:pPr algn="ctr">
              <a:spcBef>
                <a:spcPts val="0"/>
              </a:spcBef>
              <a:buFont typeface="Wingdings 3" charset="2"/>
              <a:buNone/>
            </a:pPr>
            <a:r>
              <a:rPr lang="fi-FI" dirty="0"/>
              <a:t>Marc Beutner</a:t>
            </a:r>
            <a:br>
              <a:rPr lang="fi-FI" dirty="0"/>
            </a:br>
            <a:r>
              <a:rPr lang="fi-FI" dirty="0"/>
              <a:t>University Paderborn, Warburger Str. 100</a:t>
            </a:r>
            <a:br>
              <a:rPr lang="fi-FI" dirty="0"/>
            </a:br>
            <a:r>
              <a:rPr lang="fi-FI" dirty="0"/>
              <a:t>33098 Paderborn, Germany</a:t>
            </a:r>
            <a:br>
              <a:rPr lang="fi-FI" dirty="0"/>
            </a:br>
            <a:r>
              <a:rPr lang="fi-FI" dirty="0">
                <a:hlinkClick r:id="rId2"/>
              </a:rPr>
              <a:t>Marc.Beutner@uni-paderborn.de</a:t>
            </a:r>
            <a:endParaRPr lang="fi-FI" dirty="0"/>
          </a:p>
          <a:p>
            <a:pPr algn="ctr">
              <a:buNone/>
            </a:pPr>
            <a:r>
              <a:rPr lang="fi-FI" sz="1200" dirty="0"/>
              <a:t>https://wiwi.uni-paderborn.de/department5/wirtschaftspaedagogik-prof-beutner</a:t>
            </a:r>
            <a:endParaRPr lang="en" sz="1200" dirty="0"/>
          </a:p>
        </p:txBody>
      </p:sp>
    </p:spTree>
    <p:extLst>
      <p:ext uri="{BB962C8B-B14F-4D97-AF65-F5344CB8AC3E}">
        <p14:creationId xmlns:p14="http://schemas.microsoft.com/office/powerpoint/2010/main" val="2401435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04AC25A8-477A-4CFC-AD6B-DA112F8CF816}"/>
              </a:ext>
            </a:extLst>
          </p:cNvPr>
          <p:cNvSpPr txBox="1">
            <a:spLocks noChangeArrowheads="1"/>
          </p:cNvSpPr>
          <p:nvPr/>
        </p:nvSpPr>
        <p:spPr bwMode="auto">
          <a:xfrm>
            <a:off x="648792" y="1418693"/>
            <a:ext cx="6761018"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lgn="ctr" eaLnBrk="0" fontAlgn="base" hangingPunct="0">
              <a:spcBef>
                <a:spcPct val="0"/>
              </a:spcBef>
              <a:spcAft>
                <a:spcPct val="0"/>
              </a:spcAft>
            </a:pPr>
            <a:r>
              <a:rPr lang="en-US" altLang="de-DE" sz="4400" dirty="0">
                <a:latin typeface="Bahnschrift" panose="020B0502040204020203" pitchFamily="34" charset="0"/>
              </a:rPr>
              <a:t>Thank you very much for </a:t>
            </a:r>
          </a:p>
          <a:p>
            <a:pPr lvl="0" algn="ctr" eaLnBrk="0" fontAlgn="base" hangingPunct="0">
              <a:spcBef>
                <a:spcPct val="0"/>
              </a:spcBef>
              <a:spcAft>
                <a:spcPct val="0"/>
              </a:spcAft>
            </a:pPr>
            <a:r>
              <a:rPr lang="en-US" altLang="de-DE" sz="4400" dirty="0">
                <a:latin typeface="Bahnschrift" panose="020B0502040204020203" pitchFamily="34" charset="0"/>
              </a:rPr>
              <a:t>your attention!</a:t>
            </a:r>
            <a:endParaRPr kumimoji="0" lang="en-US" altLang="de-DE" sz="4400" i="0" u="none" strike="noStrike" cap="none" normalizeH="0" baseline="0" dirty="0">
              <a:ln>
                <a:noFill/>
              </a:ln>
              <a:effectLst/>
              <a:latin typeface="Bahnschrift" panose="020B0502040204020203" pitchFamily="34" charset="0"/>
            </a:endParaRPr>
          </a:p>
        </p:txBody>
      </p:sp>
    </p:spTree>
    <p:extLst>
      <p:ext uri="{BB962C8B-B14F-4D97-AF65-F5344CB8AC3E}">
        <p14:creationId xmlns:p14="http://schemas.microsoft.com/office/powerpoint/2010/main" val="277145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B7EC0FE-911B-482D-9C3E-11CACF9235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274" y="377689"/>
            <a:ext cx="4248873" cy="2131891"/>
          </a:xfrm>
          <a:prstGeom prst="rect">
            <a:avLst/>
          </a:prstGeom>
        </p:spPr>
      </p:pic>
      <p:sp>
        <p:nvSpPr>
          <p:cNvPr id="7" name="Textfeld 6">
            <a:extLst>
              <a:ext uri="{FF2B5EF4-FFF2-40B4-BE49-F238E27FC236}">
                <a16:creationId xmlns:a16="http://schemas.microsoft.com/office/drawing/2014/main" id="{D479A8E1-DA03-4720-8B9D-DBB2BC440150}"/>
              </a:ext>
            </a:extLst>
          </p:cNvPr>
          <p:cNvSpPr txBox="1"/>
          <p:nvPr/>
        </p:nvSpPr>
        <p:spPr>
          <a:xfrm>
            <a:off x="1767557" y="2827411"/>
            <a:ext cx="8180306" cy="1969770"/>
          </a:xfrm>
          <a:prstGeom prst="rect">
            <a:avLst/>
          </a:prstGeom>
          <a:noFill/>
        </p:spPr>
        <p:txBody>
          <a:bodyPr wrap="square" rtlCol="0">
            <a:spAutoFit/>
          </a:bodyPr>
          <a:lstStyle/>
          <a:p>
            <a:pPr algn="ctr"/>
            <a:r>
              <a:rPr lang="de-DE" sz="3200" dirty="0"/>
              <a:t>IDEAL-GAME</a:t>
            </a:r>
          </a:p>
          <a:p>
            <a:pPr algn="ctr"/>
            <a:r>
              <a:rPr lang="de-DE" sz="3600" b="1" dirty="0"/>
              <a:t>Last </a:t>
            </a:r>
            <a:r>
              <a:rPr lang="de-DE" sz="3600" b="1" dirty="0" err="1"/>
              <a:t>steps</a:t>
            </a:r>
            <a:r>
              <a:rPr lang="de-DE" sz="3600" b="1" dirty="0"/>
              <a:t> </a:t>
            </a:r>
            <a:r>
              <a:rPr lang="de-DE" sz="3600" b="1" dirty="0" err="1"/>
              <a:t>to</a:t>
            </a:r>
            <a:r>
              <a:rPr lang="de-DE" sz="3600" b="1" dirty="0"/>
              <a:t> do </a:t>
            </a:r>
            <a:r>
              <a:rPr lang="de-DE" sz="3600" b="1" dirty="0" err="1"/>
              <a:t>until</a:t>
            </a:r>
            <a:r>
              <a:rPr lang="de-DE" sz="3600" b="1" dirty="0"/>
              <a:t> </a:t>
            </a:r>
            <a:r>
              <a:rPr lang="de-DE" sz="3600" b="1" dirty="0" err="1"/>
              <a:t>the</a:t>
            </a:r>
            <a:r>
              <a:rPr lang="de-DE" sz="3600" b="1" dirty="0"/>
              <a:t> end </a:t>
            </a:r>
            <a:r>
              <a:rPr lang="de-DE" sz="3600" b="1" dirty="0" err="1"/>
              <a:t>of</a:t>
            </a:r>
            <a:r>
              <a:rPr lang="de-DE" sz="3600" b="1" dirty="0"/>
              <a:t> </a:t>
            </a:r>
            <a:r>
              <a:rPr lang="de-DE" sz="3600" b="1" dirty="0" err="1"/>
              <a:t>the</a:t>
            </a:r>
            <a:r>
              <a:rPr lang="de-DE" sz="3600" b="1" dirty="0"/>
              <a:t> </a:t>
            </a:r>
            <a:r>
              <a:rPr lang="de-DE" sz="3600" b="1" dirty="0" err="1"/>
              <a:t>project</a:t>
            </a:r>
            <a:endParaRPr lang="de-DE" sz="3600" b="1" dirty="0"/>
          </a:p>
          <a:p>
            <a:endParaRPr lang="de-DE" dirty="0"/>
          </a:p>
        </p:txBody>
      </p:sp>
      <p:sp>
        <p:nvSpPr>
          <p:cNvPr id="8" name="Textfeld 7">
            <a:extLst>
              <a:ext uri="{FF2B5EF4-FFF2-40B4-BE49-F238E27FC236}">
                <a16:creationId xmlns:a16="http://schemas.microsoft.com/office/drawing/2014/main" id="{C20B1CC7-E77A-4134-A7ED-C14B50CD9E9E}"/>
              </a:ext>
            </a:extLst>
          </p:cNvPr>
          <p:cNvSpPr txBox="1"/>
          <p:nvPr/>
        </p:nvSpPr>
        <p:spPr>
          <a:xfrm>
            <a:off x="3210895" y="4587581"/>
            <a:ext cx="5578824" cy="1754326"/>
          </a:xfrm>
          <a:prstGeom prst="rect">
            <a:avLst/>
          </a:prstGeom>
          <a:noFill/>
        </p:spPr>
        <p:txBody>
          <a:bodyPr wrap="square" rtlCol="0">
            <a:spAutoFit/>
          </a:bodyPr>
          <a:lstStyle/>
          <a:p>
            <a:pPr algn="ctr"/>
            <a:r>
              <a:rPr lang="en-US" dirty="0"/>
              <a:t>IDEAL-GAME – </a:t>
            </a:r>
          </a:p>
          <a:p>
            <a:pPr algn="ctr"/>
            <a:r>
              <a:rPr lang="en-US" dirty="0"/>
              <a:t>Final Meeting</a:t>
            </a:r>
          </a:p>
          <a:p>
            <a:pPr algn="ctr"/>
            <a:r>
              <a:rPr lang="en-US" dirty="0"/>
              <a:t>Host: </a:t>
            </a:r>
            <a:r>
              <a:rPr lang="de-DE" dirty="0"/>
              <a:t>University </a:t>
            </a:r>
            <a:r>
              <a:rPr lang="de-DE" dirty="0" err="1"/>
              <a:t>of</a:t>
            </a:r>
            <a:r>
              <a:rPr lang="de-DE" dirty="0"/>
              <a:t> Paderborn, Germany</a:t>
            </a:r>
          </a:p>
          <a:p>
            <a:pPr algn="ctr"/>
            <a:r>
              <a:rPr lang="de-DE" dirty="0"/>
              <a:t>28th – 30th </a:t>
            </a:r>
            <a:r>
              <a:rPr lang="en-GB" dirty="0"/>
              <a:t>of November 2022</a:t>
            </a:r>
          </a:p>
          <a:p>
            <a:pPr algn="ctr"/>
            <a:endParaRPr lang="en-US" dirty="0"/>
          </a:p>
          <a:p>
            <a:pPr algn="ctr"/>
            <a:r>
              <a:rPr lang="en-US" dirty="0"/>
              <a:t>Project Number: 2020-1-DE01-KA203-005682 </a:t>
            </a:r>
          </a:p>
        </p:txBody>
      </p:sp>
    </p:spTree>
    <p:extLst>
      <p:ext uri="{BB962C8B-B14F-4D97-AF65-F5344CB8AC3E}">
        <p14:creationId xmlns:p14="http://schemas.microsoft.com/office/powerpoint/2010/main" val="64717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8E7E2-03E3-49D8-A722-C9ECABEFE5CF}"/>
              </a:ext>
            </a:extLst>
          </p:cNvPr>
          <p:cNvSpPr>
            <a:spLocks noGrp="1"/>
          </p:cNvSpPr>
          <p:nvPr>
            <p:ph type="title"/>
          </p:nvPr>
        </p:nvSpPr>
        <p:spPr/>
        <p:txBody>
          <a:bodyPr/>
          <a:lstStyle/>
          <a:p>
            <a:pPr algn="ctr"/>
            <a:r>
              <a:rPr lang="de-DE" dirty="0" err="1"/>
              <a:t>Overview</a:t>
            </a:r>
            <a:r>
              <a:rPr lang="de-DE" dirty="0"/>
              <a:t> – </a:t>
            </a:r>
            <a:r>
              <a:rPr lang="de-DE" dirty="0" err="1"/>
              <a:t>Intellectual</a:t>
            </a:r>
            <a:r>
              <a:rPr lang="de-DE" dirty="0"/>
              <a:t> Outputs</a:t>
            </a:r>
            <a:endParaRPr lang="en-GB" dirty="0"/>
          </a:p>
        </p:txBody>
      </p:sp>
      <p:sp>
        <p:nvSpPr>
          <p:cNvPr id="3" name="Foliennummernplatzhalter 2">
            <a:extLst>
              <a:ext uri="{FF2B5EF4-FFF2-40B4-BE49-F238E27FC236}">
                <a16:creationId xmlns:a16="http://schemas.microsoft.com/office/drawing/2014/main" id="{AE76E09B-7860-4B6E-97BE-068C878354A9}"/>
              </a:ext>
            </a:extLst>
          </p:cNvPr>
          <p:cNvSpPr>
            <a:spLocks noGrp="1"/>
          </p:cNvSpPr>
          <p:nvPr>
            <p:ph type="sldNum" sz="quarter" idx="12"/>
          </p:nvPr>
        </p:nvSpPr>
        <p:spPr/>
        <p:txBody>
          <a:bodyPr/>
          <a:lstStyle/>
          <a:p>
            <a:fld id="{777D26D6-DC7F-46FA-BDB4-D2DE73D6DB2E}" type="slidenum">
              <a:rPr lang="de-DE" smtClean="0"/>
              <a:t>3</a:t>
            </a:fld>
            <a:endParaRPr lang="de-DE"/>
          </a:p>
        </p:txBody>
      </p:sp>
      <p:pic>
        <p:nvPicPr>
          <p:cNvPr id="4" name="Grafik 3">
            <a:extLst>
              <a:ext uri="{FF2B5EF4-FFF2-40B4-BE49-F238E27FC236}">
                <a16:creationId xmlns:a16="http://schemas.microsoft.com/office/drawing/2014/main" id="{E733469E-7454-44A8-AE2F-6E044616395B}"/>
              </a:ext>
            </a:extLst>
          </p:cNvPr>
          <p:cNvPicPr>
            <a:picLocks noChangeAspect="1"/>
          </p:cNvPicPr>
          <p:nvPr/>
        </p:nvPicPr>
        <p:blipFill>
          <a:blip r:embed="rId3"/>
          <a:stretch>
            <a:fillRect/>
          </a:stretch>
        </p:blipFill>
        <p:spPr>
          <a:xfrm>
            <a:off x="994679" y="1357305"/>
            <a:ext cx="11163672" cy="4586295"/>
          </a:xfrm>
          <a:prstGeom prst="rect">
            <a:avLst/>
          </a:prstGeom>
        </p:spPr>
      </p:pic>
    </p:spTree>
    <p:extLst>
      <p:ext uri="{BB962C8B-B14F-4D97-AF65-F5344CB8AC3E}">
        <p14:creationId xmlns:p14="http://schemas.microsoft.com/office/powerpoint/2010/main" val="3103545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Gerade Verbindung 16"/>
          <p:cNvCxnSpPr/>
          <p:nvPr/>
        </p:nvCxnSpPr>
        <p:spPr>
          <a:xfrm flipV="1">
            <a:off x="7215573" y="2438343"/>
            <a:ext cx="0" cy="28610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Gerade Verbindung 16"/>
          <p:cNvCxnSpPr/>
          <p:nvPr/>
        </p:nvCxnSpPr>
        <p:spPr>
          <a:xfrm flipV="1">
            <a:off x="8245822" y="2438343"/>
            <a:ext cx="0" cy="28610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F00A4C32-1264-4D6D-89B9-7958D3BA2FD5}"/>
              </a:ext>
            </a:extLst>
          </p:cNvPr>
          <p:cNvSpPr>
            <a:spLocks noGrp="1"/>
          </p:cNvSpPr>
          <p:nvPr>
            <p:ph type="title"/>
          </p:nvPr>
        </p:nvSpPr>
        <p:spPr>
          <a:xfrm>
            <a:off x="1753354" y="198837"/>
            <a:ext cx="8085221" cy="987140"/>
          </a:xfrm>
        </p:spPr>
        <p:txBody>
          <a:bodyPr>
            <a:normAutofit/>
          </a:bodyPr>
          <a:lstStyle/>
          <a:p>
            <a:pPr algn="ctr"/>
            <a:r>
              <a:rPr lang="en-US" sz="3600" dirty="0"/>
              <a:t>Project timeline - IOs</a:t>
            </a:r>
            <a:endParaRPr lang="de-DE" sz="3600" dirty="0"/>
          </a:p>
        </p:txBody>
      </p:sp>
      <p:sp>
        <p:nvSpPr>
          <p:cNvPr id="3" name="Foliennummernplatzhalter 2">
            <a:extLst>
              <a:ext uri="{FF2B5EF4-FFF2-40B4-BE49-F238E27FC236}">
                <a16:creationId xmlns:a16="http://schemas.microsoft.com/office/drawing/2014/main" id="{1E55D477-E9AC-4DCF-BF0C-42D2052CAD2A}"/>
              </a:ext>
            </a:extLst>
          </p:cNvPr>
          <p:cNvSpPr>
            <a:spLocks noGrp="1"/>
          </p:cNvSpPr>
          <p:nvPr>
            <p:ph type="sldNum" sz="quarter" idx="12"/>
          </p:nvPr>
        </p:nvSpPr>
        <p:spPr/>
        <p:txBody>
          <a:bodyPr/>
          <a:lstStyle/>
          <a:p>
            <a:fld id="{777D26D6-DC7F-46FA-BDB4-D2DE73D6DB2E}" type="slidenum">
              <a:rPr lang="de-DE" smtClean="0"/>
              <a:t>4</a:t>
            </a:fld>
            <a:endParaRPr lang="de-DE" dirty="0"/>
          </a:p>
        </p:txBody>
      </p:sp>
      <p:cxnSp>
        <p:nvCxnSpPr>
          <p:cNvPr id="7" name="Gerade Verbindung mit Pfeil 6"/>
          <p:cNvCxnSpPr/>
          <p:nvPr/>
        </p:nvCxnSpPr>
        <p:spPr>
          <a:xfrm>
            <a:off x="2074799" y="5331583"/>
            <a:ext cx="7907401" cy="41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H="1" flipV="1">
            <a:off x="2078375" y="2250821"/>
            <a:ext cx="3573" cy="308790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3"/>
          <p:cNvCxnSpPr/>
          <p:nvPr/>
        </p:nvCxnSpPr>
        <p:spPr>
          <a:xfrm>
            <a:off x="3146370" y="5331584"/>
            <a:ext cx="0" cy="24011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Gerade Verbindung 5"/>
          <p:cNvCxnSpPr/>
          <p:nvPr/>
        </p:nvCxnSpPr>
        <p:spPr>
          <a:xfrm>
            <a:off x="4164361" y="5331584"/>
            <a:ext cx="0" cy="240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Gerade Verbindung 6"/>
          <p:cNvCxnSpPr/>
          <p:nvPr/>
        </p:nvCxnSpPr>
        <p:spPr>
          <a:xfrm>
            <a:off x="5182353" y="5331584"/>
            <a:ext cx="0" cy="24011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Gerade Verbindung 7"/>
          <p:cNvCxnSpPr/>
          <p:nvPr/>
        </p:nvCxnSpPr>
        <p:spPr>
          <a:xfrm>
            <a:off x="6200344" y="5331584"/>
            <a:ext cx="0" cy="240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Gerade Verbindung 8"/>
          <p:cNvCxnSpPr/>
          <p:nvPr/>
        </p:nvCxnSpPr>
        <p:spPr>
          <a:xfrm>
            <a:off x="7218336" y="5331584"/>
            <a:ext cx="0" cy="24011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2726007" y="5557478"/>
            <a:ext cx="864094" cy="392415"/>
          </a:xfrm>
          <a:prstGeom prst="rect">
            <a:avLst/>
          </a:prstGeom>
          <a:noFill/>
        </p:spPr>
        <p:txBody>
          <a:bodyPr wrap="square" rtlCol="0">
            <a:spAutoFit/>
          </a:bodyPr>
          <a:lstStyle/>
          <a:p>
            <a:pPr algn="ctr"/>
            <a:r>
              <a:rPr lang="de-DE" sz="975" dirty="0" err="1"/>
              <a:t>December</a:t>
            </a:r>
            <a:br>
              <a:rPr lang="de-DE" sz="975" dirty="0"/>
            </a:br>
            <a:r>
              <a:rPr lang="de-DE" sz="975" dirty="0"/>
              <a:t>2020</a:t>
            </a:r>
          </a:p>
        </p:txBody>
      </p:sp>
      <p:sp>
        <p:nvSpPr>
          <p:cNvPr id="15" name="Textfeld 14"/>
          <p:cNvSpPr txBox="1"/>
          <p:nvPr/>
        </p:nvSpPr>
        <p:spPr>
          <a:xfrm>
            <a:off x="3762721" y="5566842"/>
            <a:ext cx="833125" cy="392415"/>
          </a:xfrm>
          <a:prstGeom prst="rect">
            <a:avLst/>
          </a:prstGeom>
          <a:noFill/>
        </p:spPr>
        <p:txBody>
          <a:bodyPr wrap="square" rtlCol="0">
            <a:spAutoFit/>
          </a:bodyPr>
          <a:lstStyle/>
          <a:p>
            <a:pPr algn="ctr"/>
            <a:r>
              <a:rPr lang="de-DE" sz="975" dirty="0"/>
              <a:t>April</a:t>
            </a:r>
          </a:p>
          <a:p>
            <a:pPr algn="ctr"/>
            <a:r>
              <a:rPr lang="de-DE" sz="975" dirty="0"/>
              <a:t>2021</a:t>
            </a:r>
          </a:p>
        </p:txBody>
      </p:sp>
      <p:sp>
        <p:nvSpPr>
          <p:cNvPr id="16" name="Textfeld 15"/>
          <p:cNvSpPr txBox="1"/>
          <p:nvPr/>
        </p:nvSpPr>
        <p:spPr>
          <a:xfrm>
            <a:off x="4668281" y="5566843"/>
            <a:ext cx="974431" cy="392415"/>
          </a:xfrm>
          <a:prstGeom prst="rect">
            <a:avLst/>
          </a:prstGeom>
          <a:noFill/>
        </p:spPr>
        <p:txBody>
          <a:bodyPr wrap="square" rtlCol="0">
            <a:spAutoFit/>
          </a:bodyPr>
          <a:lstStyle/>
          <a:p>
            <a:pPr algn="ctr"/>
            <a:r>
              <a:rPr lang="de-DE" sz="975" dirty="0"/>
              <a:t>August</a:t>
            </a:r>
          </a:p>
          <a:p>
            <a:pPr algn="ctr"/>
            <a:r>
              <a:rPr lang="de-DE" sz="975" dirty="0"/>
              <a:t>2021</a:t>
            </a:r>
          </a:p>
        </p:txBody>
      </p:sp>
      <p:sp>
        <p:nvSpPr>
          <p:cNvPr id="17" name="Textfeld 16"/>
          <p:cNvSpPr txBox="1"/>
          <p:nvPr/>
        </p:nvSpPr>
        <p:spPr>
          <a:xfrm>
            <a:off x="5716807" y="5569916"/>
            <a:ext cx="1005266" cy="392415"/>
          </a:xfrm>
          <a:prstGeom prst="rect">
            <a:avLst/>
          </a:prstGeom>
          <a:noFill/>
        </p:spPr>
        <p:txBody>
          <a:bodyPr wrap="square" rtlCol="0">
            <a:spAutoFit/>
          </a:bodyPr>
          <a:lstStyle/>
          <a:p>
            <a:pPr algn="ctr"/>
            <a:r>
              <a:rPr lang="de-DE" sz="975" dirty="0" err="1"/>
              <a:t>December</a:t>
            </a:r>
            <a:endParaRPr lang="de-DE" sz="975" dirty="0"/>
          </a:p>
          <a:p>
            <a:pPr algn="ctr"/>
            <a:r>
              <a:rPr lang="de-DE" sz="975" dirty="0"/>
              <a:t>2021</a:t>
            </a:r>
          </a:p>
        </p:txBody>
      </p:sp>
      <p:sp>
        <p:nvSpPr>
          <p:cNvPr id="18" name="Textfeld 17"/>
          <p:cNvSpPr txBox="1"/>
          <p:nvPr/>
        </p:nvSpPr>
        <p:spPr>
          <a:xfrm>
            <a:off x="6745340" y="5566842"/>
            <a:ext cx="971457" cy="392415"/>
          </a:xfrm>
          <a:prstGeom prst="rect">
            <a:avLst/>
          </a:prstGeom>
          <a:noFill/>
        </p:spPr>
        <p:txBody>
          <a:bodyPr wrap="square" rtlCol="0">
            <a:spAutoFit/>
          </a:bodyPr>
          <a:lstStyle/>
          <a:p>
            <a:pPr algn="ctr"/>
            <a:r>
              <a:rPr lang="de-DE" sz="975" dirty="0"/>
              <a:t>April</a:t>
            </a:r>
            <a:br>
              <a:rPr lang="de-DE" sz="975" dirty="0"/>
            </a:br>
            <a:r>
              <a:rPr lang="de-DE" sz="975" dirty="0"/>
              <a:t>2022</a:t>
            </a:r>
          </a:p>
        </p:txBody>
      </p:sp>
      <p:cxnSp>
        <p:nvCxnSpPr>
          <p:cNvPr id="19" name="Gerade Verbindung 16"/>
          <p:cNvCxnSpPr/>
          <p:nvPr/>
        </p:nvCxnSpPr>
        <p:spPr>
          <a:xfrm flipV="1">
            <a:off x="6207414" y="2438343"/>
            <a:ext cx="0" cy="28610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753354" y="5413482"/>
            <a:ext cx="972653" cy="692497"/>
          </a:xfrm>
          <a:prstGeom prst="rect">
            <a:avLst/>
          </a:prstGeom>
          <a:noFill/>
        </p:spPr>
        <p:txBody>
          <a:bodyPr wrap="square" rtlCol="0">
            <a:spAutoFit/>
          </a:bodyPr>
          <a:lstStyle/>
          <a:p>
            <a:pPr algn="ctr"/>
            <a:r>
              <a:rPr lang="de-DE" sz="975" dirty="0"/>
              <a:t>Start </a:t>
            </a:r>
            <a:r>
              <a:rPr lang="de-DE" sz="975" dirty="0" err="1"/>
              <a:t>of</a:t>
            </a:r>
            <a:r>
              <a:rPr lang="de-DE" sz="975" dirty="0"/>
              <a:t> </a:t>
            </a:r>
            <a:r>
              <a:rPr lang="de-DE" sz="975" dirty="0" err="1"/>
              <a:t>the</a:t>
            </a:r>
            <a:br>
              <a:rPr lang="de-DE" sz="975" dirty="0"/>
            </a:br>
            <a:r>
              <a:rPr lang="de-DE" sz="975" dirty="0" err="1"/>
              <a:t>project</a:t>
            </a:r>
            <a:endParaRPr lang="de-DE" sz="975" dirty="0"/>
          </a:p>
          <a:p>
            <a:pPr algn="ctr"/>
            <a:r>
              <a:rPr lang="de-DE" sz="975" dirty="0"/>
              <a:t>September </a:t>
            </a:r>
          </a:p>
          <a:p>
            <a:pPr algn="ctr"/>
            <a:r>
              <a:rPr lang="de-DE" sz="975" dirty="0"/>
              <a:t>2020</a:t>
            </a:r>
          </a:p>
        </p:txBody>
      </p:sp>
      <p:sp>
        <p:nvSpPr>
          <p:cNvPr id="21" name="Rechteck 20"/>
          <p:cNvSpPr/>
          <p:nvPr/>
        </p:nvSpPr>
        <p:spPr>
          <a:xfrm>
            <a:off x="8861425" y="5407361"/>
            <a:ext cx="1179006" cy="542456"/>
          </a:xfrm>
          <a:prstGeom prst="rect">
            <a:avLst/>
          </a:prstGeom>
        </p:spPr>
        <p:txBody>
          <a:bodyPr wrap="square">
            <a:spAutoFit/>
          </a:bodyPr>
          <a:lstStyle/>
          <a:p>
            <a:pPr algn="ctr"/>
            <a:r>
              <a:rPr lang="de-DE" sz="975" dirty="0"/>
              <a:t>- Finish -</a:t>
            </a:r>
            <a:br>
              <a:rPr lang="de-DE" sz="975" dirty="0"/>
            </a:br>
            <a:r>
              <a:rPr lang="de-DE" sz="975" dirty="0"/>
              <a:t>End </a:t>
            </a:r>
            <a:r>
              <a:rPr lang="de-DE" sz="975" dirty="0" err="1"/>
              <a:t>of</a:t>
            </a:r>
            <a:r>
              <a:rPr lang="de-DE" sz="975" dirty="0"/>
              <a:t> </a:t>
            </a:r>
            <a:r>
              <a:rPr lang="de-DE" sz="975" dirty="0" err="1"/>
              <a:t>the</a:t>
            </a:r>
            <a:r>
              <a:rPr lang="de-DE" sz="975" dirty="0"/>
              <a:t> </a:t>
            </a:r>
            <a:r>
              <a:rPr lang="de-DE" sz="975" dirty="0" err="1"/>
              <a:t>project</a:t>
            </a:r>
            <a:br>
              <a:rPr lang="de-DE" sz="975" dirty="0"/>
            </a:br>
            <a:r>
              <a:rPr lang="de-DE" sz="975" dirty="0" err="1"/>
              <a:t>December</a:t>
            </a:r>
            <a:r>
              <a:rPr lang="de-DE" sz="975" dirty="0"/>
              <a:t> 2022</a:t>
            </a:r>
          </a:p>
        </p:txBody>
      </p:sp>
      <p:sp>
        <p:nvSpPr>
          <p:cNvPr id="22" name="Abgerundetes Rechteck 21"/>
          <p:cNvSpPr/>
          <p:nvPr/>
        </p:nvSpPr>
        <p:spPr>
          <a:xfrm>
            <a:off x="2087201" y="1538067"/>
            <a:ext cx="7161586" cy="712274"/>
          </a:xfrm>
          <a:prstGeom prst="roundRect">
            <a:avLst/>
          </a:prstGeom>
          <a:solidFill>
            <a:schemeClr val="accent1">
              <a:lumMod val="20000"/>
              <a:lumOff val="8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lvl="0" algn="ctr"/>
            <a:r>
              <a:rPr lang="en-US" sz="1500" b="1" dirty="0">
                <a:solidFill>
                  <a:schemeClr val="accent1">
                    <a:lumMod val="50000"/>
                  </a:schemeClr>
                </a:solidFill>
                <a:latin typeface="Calibri" pitchFamily="34" charset="0"/>
                <a:ea typeface="Calibri" pitchFamily="34" charset="0"/>
                <a:cs typeface="Times New Roman" pitchFamily="18" charset="0"/>
              </a:rPr>
              <a:t>Intellectual Outputs</a:t>
            </a:r>
            <a:br>
              <a:rPr lang="en-US" sz="1500" b="1" dirty="0">
                <a:solidFill>
                  <a:schemeClr val="accent1">
                    <a:lumMod val="50000"/>
                  </a:schemeClr>
                </a:solidFill>
                <a:latin typeface="Calibri" pitchFamily="34" charset="0"/>
                <a:ea typeface="Calibri" pitchFamily="34" charset="0"/>
                <a:cs typeface="Times New Roman" pitchFamily="18" charset="0"/>
              </a:rPr>
            </a:br>
            <a:r>
              <a:rPr lang="en-US" sz="1500" b="1" dirty="0">
                <a:solidFill>
                  <a:schemeClr val="accent1">
                    <a:lumMod val="50000"/>
                  </a:schemeClr>
                </a:solidFill>
                <a:latin typeface="Calibri" pitchFamily="34" charset="0"/>
                <a:ea typeface="Calibri" pitchFamily="34" charset="0"/>
                <a:cs typeface="Times New Roman" pitchFamily="18" charset="0"/>
              </a:rPr>
              <a:t>of </a:t>
            </a:r>
            <a:r>
              <a:rPr lang="de-DE" sz="1500" b="1" dirty="0" err="1">
                <a:solidFill>
                  <a:schemeClr val="accent1">
                    <a:lumMod val="50000"/>
                  </a:schemeClr>
                </a:solidFill>
                <a:latin typeface="Calibri" pitchFamily="34" charset="0"/>
                <a:ea typeface="Calibri" pitchFamily="34" charset="0"/>
                <a:cs typeface="Times New Roman" pitchFamily="18" charset="0"/>
              </a:rPr>
              <a:t>the</a:t>
            </a:r>
            <a:r>
              <a:rPr lang="de-DE" sz="1500" b="1" dirty="0">
                <a:solidFill>
                  <a:schemeClr val="accent1">
                    <a:lumMod val="50000"/>
                  </a:schemeClr>
                </a:solidFill>
                <a:latin typeface="Calibri" pitchFamily="34" charset="0"/>
                <a:ea typeface="Calibri" pitchFamily="34" charset="0"/>
                <a:cs typeface="Times New Roman" pitchFamily="18" charset="0"/>
              </a:rPr>
              <a:t> IDEAL GAME </a:t>
            </a:r>
            <a:r>
              <a:rPr lang="de-DE" sz="1500" b="1" dirty="0" err="1">
                <a:solidFill>
                  <a:schemeClr val="accent1">
                    <a:lumMod val="50000"/>
                  </a:schemeClr>
                </a:solidFill>
                <a:latin typeface="Calibri" pitchFamily="34" charset="0"/>
                <a:ea typeface="Calibri" pitchFamily="34" charset="0"/>
                <a:cs typeface="Times New Roman" pitchFamily="18" charset="0"/>
              </a:rPr>
              <a:t>project</a:t>
            </a:r>
            <a:endParaRPr lang="en-US" sz="1500" b="1" dirty="0">
              <a:solidFill>
                <a:schemeClr val="accent1">
                  <a:lumMod val="50000"/>
                </a:schemeClr>
              </a:solidFill>
              <a:latin typeface="Arial" pitchFamily="34" charset="0"/>
              <a:cs typeface="Arial" pitchFamily="34" charset="0"/>
            </a:endParaRPr>
          </a:p>
        </p:txBody>
      </p:sp>
      <p:cxnSp>
        <p:nvCxnSpPr>
          <p:cNvPr id="24" name="Gerade Verbindung 24"/>
          <p:cNvCxnSpPr/>
          <p:nvPr/>
        </p:nvCxnSpPr>
        <p:spPr>
          <a:xfrm flipV="1">
            <a:off x="9280366" y="2185004"/>
            <a:ext cx="0" cy="3168275"/>
          </a:xfrm>
          <a:prstGeom prst="line">
            <a:avLst/>
          </a:prstGeom>
          <a:ln w="38100">
            <a:solidFill>
              <a:schemeClr val="accent1"/>
            </a:solidFill>
          </a:ln>
        </p:spPr>
        <p:style>
          <a:lnRef idx="1">
            <a:schemeClr val="accent6"/>
          </a:lnRef>
          <a:fillRef idx="2">
            <a:schemeClr val="accent6"/>
          </a:fillRef>
          <a:effectRef idx="1">
            <a:schemeClr val="accent6"/>
          </a:effectRef>
          <a:fontRef idx="minor">
            <a:schemeClr val="dk1"/>
          </a:fontRef>
        </p:style>
      </p:cxnSp>
      <p:cxnSp>
        <p:nvCxnSpPr>
          <p:cNvPr id="25" name="Gerade Verbindung 25"/>
          <p:cNvCxnSpPr/>
          <p:nvPr/>
        </p:nvCxnSpPr>
        <p:spPr>
          <a:xfrm flipV="1">
            <a:off x="5182355" y="2438343"/>
            <a:ext cx="1" cy="29753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6" name="Gerade Verbindung 26"/>
          <p:cNvCxnSpPr/>
          <p:nvPr/>
        </p:nvCxnSpPr>
        <p:spPr>
          <a:xfrm flipV="1">
            <a:off x="4163309" y="2438343"/>
            <a:ext cx="0" cy="30896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7" name="Gerade Verbindung 28"/>
          <p:cNvCxnSpPr/>
          <p:nvPr/>
        </p:nvCxnSpPr>
        <p:spPr>
          <a:xfrm flipV="1">
            <a:off x="3144321" y="2438345"/>
            <a:ext cx="14733" cy="289323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8" name="Abgerundetes Rechteck 27"/>
          <p:cNvSpPr/>
          <p:nvPr/>
        </p:nvSpPr>
        <p:spPr>
          <a:xfrm>
            <a:off x="2105453" y="2553316"/>
            <a:ext cx="1553777" cy="428628"/>
          </a:xfrm>
          <a:prstGeom prst="roundRect">
            <a:avLst/>
          </a:prstGeom>
          <a:solidFill>
            <a:schemeClr val="accent1">
              <a:lumMod val="20000"/>
              <a:lumOff val="8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b="1" dirty="0">
                <a:solidFill>
                  <a:schemeClr val="accent1">
                    <a:lumMod val="50000"/>
                  </a:schemeClr>
                </a:solidFill>
              </a:rPr>
              <a:t>IO1</a:t>
            </a:r>
            <a:endParaRPr lang="en-US" sz="825" b="1" dirty="0">
              <a:solidFill>
                <a:schemeClr val="accent1">
                  <a:lumMod val="50000"/>
                </a:schemeClr>
              </a:solidFill>
            </a:endParaRPr>
          </a:p>
          <a:p>
            <a:pPr algn="ctr"/>
            <a:r>
              <a:rPr lang="en-US" sz="825" b="1" dirty="0">
                <a:solidFill>
                  <a:schemeClr val="accent1">
                    <a:lumMod val="50000"/>
                  </a:schemeClr>
                </a:solidFill>
              </a:rPr>
              <a:t>01-09-2020 to 28-02-2021</a:t>
            </a:r>
          </a:p>
        </p:txBody>
      </p:sp>
      <p:sp>
        <p:nvSpPr>
          <p:cNvPr id="29" name="Abgerundetes Rechteck 28"/>
          <p:cNvSpPr/>
          <p:nvPr/>
        </p:nvSpPr>
        <p:spPr>
          <a:xfrm>
            <a:off x="2446832" y="3042225"/>
            <a:ext cx="5498557" cy="428628"/>
          </a:xfrm>
          <a:prstGeom prst="roundRect">
            <a:avLst/>
          </a:prstGeom>
          <a:solidFill>
            <a:schemeClr val="accent1">
              <a:lumMod val="20000"/>
              <a:lumOff val="8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b="1" dirty="0">
                <a:solidFill>
                  <a:schemeClr val="accent1">
                    <a:lumMod val="50000"/>
                  </a:schemeClr>
                </a:solidFill>
              </a:rPr>
              <a:t>IO2</a:t>
            </a:r>
          </a:p>
          <a:p>
            <a:pPr algn="ctr"/>
            <a:r>
              <a:rPr lang="en-US" sz="825" b="1" dirty="0">
                <a:solidFill>
                  <a:schemeClr val="accent1">
                    <a:lumMod val="50000"/>
                  </a:schemeClr>
                </a:solidFill>
              </a:rPr>
              <a:t>01-10-2020 to 31-07-2022</a:t>
            </a:r>
          </a:p>
        </p:txBody>
      </p:sp>
      <p:sp>
        <p:nvSpPr>
          <p:cNvPr id="30" name="Abgerundetes Rechteck 29"/>
          <p:cNvSpPr/>
          <p:nvPr/>
        </p:nvSpPr>
        <p:spPr>
          <a:xfrm>
            <a:off x="4578174" y="3531575"/>
            <a:ext cx="2965815" cy="428628"/>
          </a:xfrm>
          <a:prstGeom prst="roundRect">
            <a:avLst/>
          </a:prstGeom>
          <a:solidFill>
            <a:schemeClr val="accent1">
              <a:lumMod val="20000"/>
              <a:lumOff val="8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100" b="1" dirty="0">
                <a:solidFill>
                  <a:schemeClr val="accent1">
                    <a:lumMod val="50000"/>
                  </a:schemeClr>
                </a:solidFill>
              </a:rPr>
              <a:t>IO3</a:t>
            </a:r>
          </a:p>
          <a:p>
            <a:pPr algn="ctr"/>
            <a:r>
              <a:rPr lang="en-US" sz="825" b="1" dirty="0">
                <a:solidFill>
                  <a:schemeClr val="accent1">
                    <a:lumMod val="50000"/>
                  </a:schemeClr>
                </a:solidFill>
              </a:rPr>
              <a:t>01-06-2021 to 20-05-2022</a:t>
            </a:r>
          </a:p>
        </p:txBody>
      </p:sp>
      <p:sp>
        <p:nvSpPr>
          <p:cNvPr id="31" name="Abgerundetes Rechteck 30"/>
          <p:cNvSpPr/>
          <p:nvPr/>
        </p:nvSpPr>
        <p:spPr>
          <a:xfrm>
            <a:off x="6216899" y="4040420"/>
            <a:ext cx="2002251" cy="428628"/>
          </a:xfrm>
          <a:prstGeom prst="roundRect">
            <a:avLst/>
          </a:prstGeom>
          <a:solidFill>
            <a:schemeClr val="accent1">
              <a:lumMod val="20000"/>
              <a:lumOff val="8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b="1" dirty="0">
                <a:solidFill>
                  <a:schemeClr val="accent1">
                    <a:lumMod val="50000"/>
                  </a:schemeClr>
                </a:solidFill>
              </a:rPr>
              <a:t>IO4</a:t>
            </a:r>
            <a:br>
              <a:rPr lang="en-US" sz="825" b="1" dirty="0">
                <a:solidFill>
                  <a:schemeClr val="accent1">
                    <a:lumMod val="50000"/>
                  </a:schemeClr>
                </a:solidFill>
              </a:rPr>
            </a:br>
            <a:r>
              <a:rPr lang="en-US" sz="825" b="1" dirty="0">
                <a:solidFill>
                  <a:schemeClr val="accent1">
                    <a:lumMod val="50000"/>
                  </a:schemeClr>
                </a:solidFill>
              </a:rPr>
              <a:t>01-01-2022 to 01-08-2022</a:t>
            </a:r>
          </a:p>
        </p:txBody>
      </p:sp>
      <p:sp>
        <p:nvSpPr>
          <p:cNvPr id="33" name="Abgerundetes Rechteck 32"/>
          <p:cNvSpPr/>
          <p:nvPr/>
        </p:nvSpPr>
        <p:spPr>
          <a:xfrm>
            <a:off x="7524326" y="4590279"/>
            <a:ext cx="980578" cy="428628"/>
          </a:xfrm>
          <a:prstGeom prst="roundRect">
            <a:avLst/>
          </a:prstGeom>
          <a:solidFill>
            <a:schemeClr val="accent1">
              <a:lumMod val="20000"/>
              <a:lumOff val="8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b="1" dirty="0">
                <a:solidFill>
                  <a:schemeClr val="accent1">
                    <a:lumMod val="50000"/>
                  </a:schemeClr>
                </a:solidFill>
              </a:rPr>
              <a:t>IO5</a:t>
            </a:r>
            <a:br>
              <a:rPr lang="en-US" sz="825" b="1" dirty="0">
                <a:solidFill>
                  <a:schemeClr val="accent1">
                    <a:lumMod val="50000"/>
                  </a:schemeClr>
                </a:solidFill>
              </a:rPr>
            </a:br>
            <a:r>
              <a:rPr lang="en-US" sz="825" b="1" dirty="0">
                <a:solidFill>
                  <a:schemeClr val="accent1">
                    <a:lumMod val="50000"/>
                  </a:schemeClr>
                </a:solidFill>
              </a:rPr>
              <a:t>01-03-2022 to </a:t>
            </a:r>
          </a:p>
          <a:p>
            <a:pPr algn="ctr"/>
            <a:r>
              <a:rPr lang="en-US" sz="825" b="1" dirty="0">
                <a:solidFill>
                  <a:schemeClr val="accent1">
                    <a:lumMod val="50000"/>
                  </a:schemeClr>
                </a:solidFill>
              </a:rPr>
              <a:t>31-08-2022</a:t>
            </a:r>
          </a:p>
        </p:txBody>
      </p:sp>
      <p:cxnSp>
        <p:nvCxnSpPr>
          <p:cNvPr id="35" name="Gerade Verbindung 7"/>
          <p:cNvCxnSpPr/>
          <p:nvPr/>
        </p:nvCxnSpPr>
        <p:spPr>
          <a:xfrm>
            <a:off x="8230706" y="5353279"/>
            <a:ext cx="0" cy="240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Textfeld 35"/>
          <p:cNvSpPr txBox="1"/>
          <p:nvPr/>
        </p:nvSpPr>
        <p:spPr>
          <a:xfrm>
            <a:off x="7758607" y="5593396"/>
            <a:ext cx="974431" cy="392415"/>
          </a:xfrm>
          <a:prstGeom prst="rect">
            <a:avLst/>
          </a:prstGeom>
          <a:noFill/>
        </p:spPr>
        <p:txBody>
          <a:bodyPr wrap="square" rtlCol="0">
            <a:spAutoFit/>
          </a:bodyPr>
          <a:lstStyle/>
          <a:p>
            <a:pPr algn="ctr"/>
            <a:r>
              <a:rPr lang="de-DE" sz="975" dirty="0"/>
              <a:t>August</a:t>
            </a:r>
          </a:p>
          <a:p>
            <a:pPr algn="ctr"/>
            <a:r>
              <a:rPr lang="de-DE" sz="975" dirty="0"/>
              <a:t>2022</a:t>
            </a:r>
          </a:p>
        </p:txBody>
      </p:sp>
      <p:sp>
        <p:nvSpPr>
          <p:cNvPr id="34" name="Abgerundetes Rechteck 33"/>
          <p:cNvSpPr/>
          <p:nvPr/>
        </p:nvSpPr>
        <p:spPr>
          <a:xfrm>
            <a:off x="8546256" y="4679754"/>
            <a:ext cx="1403802" cy="2830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Ongoing</a:t>
            </a:r>
          </a:p>
        </p:txBody>
      </p:sp>
      <p:sp>
        <p:nvSpPr>
          <p:cNvPr id="37" name="Abgerundetes Rechteck 36"/>
          <p:cNvSpPr/>
          <p:nvPr/>
        </p:nvSpPr>
        <p:spPr>
          <a:xfrm>
            <a:off x="8278205" y="4106965"/>
            <a:ext cx="1403802" cy="2830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Ongoing</a:t>
            </a:r>
          </a:p>
        </p:txBody>
      </p:sp>
      <p:sp>
        <p:nvSpPr>
          <p:cNvPr id="40" name="Abgerundetes Rechteck 39"/>
          <p:cNvSpPr/>
          <p:nvPr/>
        </p:nvSpPr>
        <p:spPr>
          <a:xfrm>
            <a:off x="8012818" y="3114854"/>
            <a:ext cx="1274618" cy="28291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Ongoing</a:t>
            </a:r>
          </a:p>
        </p:txBody>
      </p:sp>
      <p:sp>
        <p:nvSpPr>
          <p:cNvPr id="41" name="Abgerundetes Rechteck 40"/>
          <p:cNvSpPr/>
          <p:nvPr/>
        </p:nvSpPr>
        <p:spPr>
          <a:xfrm>
            <a:off x="3693534" y="2624999"/>
            <a:ext cx="1239191" cy="28291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r>
              <a:rPr lang="en-GB" dirty="0" err="1"/>
              <a:t>omplete</a:t>
            </a:r>
            <a:endParaRPr lang="en-GB" dirty="0"/>
          </a:p>
        </p:txBody>
      </p:sp>
      <p:sp>
        <p:nvSpPr>
          <p:cNvPr id="42" name="Abgerundetes Rechteck 39">
            <a:extLst>
              <a:ext uri="{FF2B5EF4-FFF2-40B4-BE49-F238E27FC236}">
                <a16:creationId xmlns:a16="http://schemas.microsoft.com/office/drawing/2014/main" id="{1F45F5FE-CBF2-453C-A900-0BA00112FBEC}"/>
              </a:ext>
            </a:extLst>
          </p:cNvPr>
          <p:cNvSpPr/>
          <p:nvPr/>
        </p:nvSpPr>
        <p:spPr>
          <a:xfrm>
            <a:off x="7610661" y="3628879"/>
            <a:ext cx="1274618" cy="28291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Complete</a:t>
            </a:r>
          </a:p>
        </p:txBody>
      </p:sp>
    </p:spTree>
    <p:extLst>
      <p:ext uri="{BB962C8B-B14F-4D97-AF65-F5344CB8AC3E}">
        <p14:creationId xmlns:p14="http://schemas.microsoft.com/office/powerpoint/2010/main" val="199051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887AE0-ED30-4289-BD9F-F624104B4583}"/>
              </a:ext>
            </a:extLst>
          </p:cNvPr>
          <p:cNvSpPr>
            <a:spLocks noGrp="1"/>
          </p:cNvSpPr>
          <p:nvPr>
            <p:ph type="title"/>
          </p:nvPr>
        </p:nvSpPr>
        <p:spPr>
          <a:xfrm>
            <a:off x="1817696" y="136053"/>
            <a:ext cx="8085221" cy="987140"/>
          </a:xfrm>
        </p:spPr>
        <p:txBody>
          <a:bodyPr>
            <a:normAutofit fontScale="90000"/>
          </a:bodyPr>
          <a:lstStyle/>
          <a:p>
            <a:pPr algn="ctr"/>
            <a:r>
              <a:rPr lang="de-DE" sz="4000" dirty="0"/>
              <a:t>Last </a:t>
            </a:r>
            <a:r>
              <a:rPr lang="de-DE" sz="4000" dirty="0" err="1"/>
              <a:t>steps</a:t>
            </a:r>
            <a:r>
              <a:rPr lang="de-DE" sz="4000" dirty="0"/>
              <a:t> – </a:t>
            </a:r>
            <a:br>
              <a:rPr lang="de-DE" sz="4000" dirty="0"/>
            </a:br>
            <a:r>
              <a:rPr lang="de-DE" sz="4000" dirty="0"/>
              <a:t>Summary IO2</a:t>
            </a:r>
          </a:p>
        </p:txBody>
      </p:sp>
      <p:sp>
        <p:nvSpPr>
          <p:cNvPr id="4" name="Textfeld 3">
            <a:extLst>
              <a:ext uri="{FF2B5EF4-FFF2-40B4-BE49-F238E27FC236}">
                <a16:creationId xmlns:a16="http://schemas.microsoft.com/office/drawing/2014/main" id="{209C1062-BC6A-4F46-89A1-94D7EF0F66CC}"/>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graphicFrame>
        <p:nvGraphicFramePr>
          <p:cNvPr id="3" name="Tabelle 2">
            <a:extLst>
              <a:ext uri="{FF2B5EF4-FFF2-40B4-BE49-F238E27FC236}">
                <a16:creationId xmlns:a16="http://schemas.microsoft.com/office/drawing/2014/main" id="{7136AF17-4D33-48FD-856A-8B8BF51C5DF9}"/>
              </a:ext>
            </a:extLst>
          </p:cNvPr>
          <p:cNvGraphicFramePr>
            <a:graphicFrameLocks noGrp="1"/>
          </p:cNvGraphicFramePr>
          <p:nvPr>
            <p:extLst>
              <p:ext uri="{D42A27DB-BD31-4B8C-83A1-F6EECF244321}">
                <p14:modId xmlns:p14="http://schemas.microsoft.com/office/powerpoint/2010/main" val="2558939160"/>
              </p:ext>
            </p:extLst>
          </p:nvPr>
        </p:nvGraphicFramePr>
        <p:xfrm>
          <a:off x="799887" y="1958138"/>
          <a:ext cx="10592228" cy="3755431"/>
        </p:xfrm>
        <a:graphic>
          <a:graphicData uri="http://schemas.openxmlformats.org/drawingml/2006/table">
            <a:tbl>
              <a:tblPr firstRow="1" firstCol="1" bandRow="1">
                <a:tableStyleId>{7DF18680-E054-41AD-8BC1-D1AEF772440D}</a:tableStyleId>
              </a:tblPr>
              <a:tblGrid>
                <a:gridCol w="4565234">
                  <a:extLst>
                    <a:ext uri="{9D8B030D-6E8A-4147-A177-3AD203B41FA5}">
                      <a16:colId xmlns:a16="http://schemas.microsoft.com/office/drawing/2014/main" val="2189877067"/>
                    </a:ext>
                  </a:extLst>
                </a:gridCol>
                <a:gridCol w="1003781">
                  <a:extLst>
                    <a:ext uri="{9D8B030D-6E8A-4147-A177-3AD203B41FA5}">
                      <a16:colId xmlns:a16="http://schemas.microsoft.com/office/drawing/2014/main" val="228876477"/>
                    </a:ext>
                  </a:extLst>
                </a:gridCol>
                <a:gridCol w="1022439">
                  <a:extLst>
                    <a:ext uri="{9D8B030D-6E8A-4147-A177-3AD203B41FA5}">
                      <a16:colId xmlns:a16="http://schemas.microsoft.com/office/drawing/2014/main" val="844574924"/>
                    </a:ext>
                  </a:extLst>
                </a:gridCol>
                <a:gridCol w="93980">
                  <a:extLst>
                    <a:ext uri="{9D8B030D-6E8A-4147-A177-3AD203B41FA5}">
                      <a16:colId xmlns:a16="http://schemas.microsoft.com/office/drawing/2014/main" val="3321472429"/>
                    </a:ext>
                  </a:extLst>
                </a:gridCol>
                <a:gridCol w="520995">
                  <a:extLst>
                    <a:ext uri="{9D8B030D-6E8A-4147-A177-3AD203B41FA5}">
                      <a16:colId xmlns:a16="http://schemas.microsoft.com/office/drawing/2014/main" val="730977244"/>
                    </a:ext>
                  </a:extLst>
                </a:gridCol>
                <a:gridCol w="712382">
                  <a:extLst>
                    <a:ext uri="{9D8B030D-6E8A-4147-A177-3AD203B41FA5}">
                      <a16:colId xmlns:a16="http://schemas.microsoft.com/office/drawing/2014/main" val="3654109688"/>
                    </a:ext>
                  </a:extLst>
                </a:gridCol>
                <a:gridCol w="515382">
                  <a:extLst>
                    <a:ext uri="{9D8B030D-6E8A-4147-A177-3AD203B41FA5}">
                      <a16:colId xmlns:a16="http://schemas.microsoft.com/office/drawing/2014/main" val="1895512794"/>
                    </a:ext>
                  </a:extLst>
                </a:gridCol>
                <a:gridCol w="807014">
                  <a:extLst>
                    <a:ext uri="{9D8B030D-6E8A-4147-A177-3AD203B41FA5}">
                      <a16:colId xmlns:a16="http://schemas.microsoft.com/office/drawing/2014/main" val="2092935668"/>
                    </a:ext>
                  </a:extLst>
                </a:gridCol>
                <a:gridCol w="759949">
                  <a:extLst>
                    <a:ext uri="{9D8B030D-6E8A-4147-A177-3AD203B41FA5}">
                      <a16:colId xmlns:a16="http://schemas.microsoft.com/office/drawing/2014/main" val="2951673143"/>
                    </a:ext>
                  </a:extLst>
                </a:gridCol>
                <a:gridCol w="591072">
                  <a:extLst>
                    <a:ext uri="{9D8B030D-6E8A-4147-A177-3AD203B41FA5}">
                      <a16:colId xmlns:a16="http://schemas.microsoft.com/office/drawing/2014/main" val="715702813"/>
                    </a:ext>
                  </a:extLst>
                </a:gridCol>
              </a:tblGrid>
              <a:tr h="257273">
                <a:tc gridSpan="10">
                  <a:txBody>
                    <a:bodyPr/>
                    <a:lstStyle/>
                    <a:p>
                      <a:pPr>
                        <a:lnSpc>
                          <a:spcPct val="107000"/>
                        </a:lnSpc>
                        <a:spcAft>
                          <a:spcPts val="0"/>
                        </a:spcAft>
                        <a:tabLst>
                          <a:tab pos="1663700" algn="l"/>
                        </a:tabLst>
                      </a:pPr>
                      <a:r>
                        <a:rPr lang="en-GB" sz="1800" dirty="0">
                          <a:solidFill>
                            <a:srgbClr val="FF0000"/>
                          </a:solidFill>
                          <a:effectLst/>
                        </a:rPr>
                        <a:t>Activity 6: Translation</a:t>
                      </a:r>
                      <a:endPar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42498553"/>
                  </a:ext>
                </a:extLst>
              </a:tr>
              <a:tr h="1603191">
                <a:tc>
                  <a:txBody>
                    <a:bodyPr/>
                    <a:lstStyle/>
                    <a:p>
                      <a:pPr>
                        <a:lnSpc>
                          <a:spcPct val="107000"/>
                        </a:lnSpc>
                        <a:spcAft>
                          <a:spcPts val="0"/>
                        </a:spcAft>
                        <a:tabLst>
                          <a:tab pos="1663700" algn="l"/>
                        </a:tabLst>
                      </a:pPr>
                      <a:r>
                        <a:rPr lang="en-GB" sz="2000" dirty="0">
                          <a:effectLst/>
                        </a:rPr>
                        <a:t>6.1) Translation of text elements that are displayed within the tool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solidFill>
                            <a:srgbClr val="FF0000"/>
                          </a:solidFill>
                          <a:effectLst/>
                        </a:rPr>
                        <a:t>UPB, UPIT, WSEI, UD, UDIMA</a:t>
                      </a:r>
                      <a:endPar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tabLst>
                          <a:tab pos="1663700" algn="l"/>
                        </a:tabLst>
                      </a:pPr>
                      <a:r>
                        <a:rPr lang="en-US" sz="1400">
                          <a:solidFill>
                            <a:srgbClr val="FF0000"/>
                          </a:solidFill>
                          <a:effectLst/>
                        </a:rPr>
                        <a:t>Until 30/08/2022</a:t>
                      </a:r>
                      <a:endPar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Not necessary</a:t>
                      </a:r>
                      <a:endParaRPr lang="en-GB"/>
                    </a:p>
                  </a:txBody>
                  <a:tcPr marL="68580" marR="68580" marT="0" marB="0"/>
                </a:tc>
                <a:tc>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702961"/>
                  </a:ext>
                </a:extLst>
              </a:tr>
              <a:tr h="795640">
                <a:tc>
                  <a:txBody>
                    <a:bodyPr/>
                    <a:lstStyle/>
                    <a:p>
                      <a:pPr>
                        <a:lnSpc>
                          <a:spcPct val="107000"/>
                        </a:lnSpc>
                        <a:spcAft>
                          <a:spcPts val="0"/>
                        </a:spcAft>
                        <a:tabLst>
                          <a:tab pos="1663700" algn="l"/>
                        </a:tabLst>
                      </a:pPr>
                      <a:r>
                        <a:rPr lang="en-GB" sz="2000">
                          <a:effectLst/>
                        </a:rPr>
                        <a:t>6.2) Integration of translated text elements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GB" sz="1400">
                          <a:solidFill>
                            <a:srgbClr val="FF0000"/>
                          </a:solidFill>
                          <a:effectLst/>
                        </a:rPr>
                        <a:t>IK, UPB</a:t>
                      </a:r>
                      <a:endParaRPr lang="en-GB" sz="14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tabLst>
                          <a:tab pos="1663700" algn="l"/>
                        </a:tabLst>
                      </a:pPr>
                      <a:r>
                        <a:rPr lang="en-US" sz="1400" dirty="0">
                          <a:solidFill>
                            <a:srgbClr val="FF0000"/>
                          </a:solidFill>
                          <a:effectLst/>
                        </a:rPr>
                        <a:t>30/08/2022</a:t>
                      </a:r>
                      <a:endPar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dirty="0">
                          <a:effectLst/>
                        </a:rPr>
                        <a:t> </a:t>
                      </a:r>
                      <a:endParaRPr lang="en-GB" dirty="0"/>
                    </a:p>
                  </a:txBody>
                  <a:tcPr marL="68580" marR="68580" marT="0" marB="0"/>
                </a:tc>
                <a:tc>
                  <a:txBody>
                    <a:bodyPr/>
                    <a:lstStyle/>
                    <a:p>
                      <a:pPr>
                        <a:lnSpc>
                          <a:spcPct val="107000"/>
                        </a:lnSpc>
                        <a:spcAft>
                          <a:spcPts val="0"/>
                        </a:spcAft>
                        <a:tabLst>
                          <a:tab pos="1663700" algn="l"/>
                        </a:tabLst>
                      </a:pPr>
                      <a:r>
                        <a:rPr lang="en-US" sz="1400" dirty="0">
                          <a:effectLst/>
                        </a:rPr>
                        <a:t>Not necessary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Not necessary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Not necessary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Not necessary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2790988"/>
                  </a:ext>
                </a:extLst>
              </a:tr>
              <a:tr h="257273">
                <a:tc gridSpan="10">
                  <a:txBody>
                    <a:bodyPr/>
                    <a:lstStyle/>
                    <a:p>
                      <a:pPr marL="0" algn="l" defTabSz="914400" rtl="0" eaLnBrk="1" latinLnBrk="0" hangingPunct="1">
                        <a:lnSpc>
                          <a:spcPct val="107000"/>
                        </a:lnSpc>
                        <a:spcAft>
                          <a:spcPts val="0"/>
                        </a:spcAft>
                        <a:tabLst>
                          <a:tab pos="1663700" algn="l"/>
                        </a:tabLst>
                      </a:pPr>
                      <a:r>
                        <a:rPr lang="en-GB" sz="1800" b="1" kern="1200" dirty="0">
                          <a:solidFill>
                            <a:srgbClr val="FF0000"/>
                          </a:solidFill>
                          <a:effectLst/>
                          <a:latin typeface="+mn-lt"/>
                          <a:ea typeface="+mn-ea"/>
                          <a:cs typeface="+mn-cs"/>
                        </a:rPr>
                        <a:t>Activity 7: Showcasing the tool</a:t>
                      </a: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39878842"/>
                  </a:ext>
                </a:extLst>
              </a:tr>
              <a:tr h="795640">
                <a:tc>
                  <a:txBody>
                    <a:bodyPr/>
                    <a:lstStyle/>
                    <a:p>
                      <a:pPr>
                        <a:lnSpc>
                          <a:spcPct val="107000"/>
                        </a:lnSpc>
                        <a:spcAft>
                          <a:spcPts val="0"/>
                        </a:spcAft>
                        <a:tabLst>
                          <a:tab pos="1663700" algn="l"/>
                        </a:tabLst>
                      </a:pPr>
                      <a:r>
                        <a:rPr lang="en-GB" sz="2000" dirty="0">
                          <a:effectLst/>
                        </a:rPr>
                        <a:t>7.1) Dissemination of tool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solidFill>
                            <a:srgbClr val="FF0000"/>
                          </a:solidFill>
                          <a:effectLst/>
                        </a:rPr>
                        <a:t>All partners</a:t>
                      </a:r>
                      <a:endParaRPr lang="en-GB" sz="14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solidFill>
                            <a:srgbClr val="FF0000"/>
                          </a:solidFill>
                          <a:effectLst/>
                        </a:rPr>
                        <a:t>Until 31/10/2022</a:t>
                      </a:r>
                      <a:endParaRPr lang="en-GB"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tabLst>
                          <a:tab pos="1663700" algn="l"/>
                        </a:tabLs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0681751"/>
                  </a:ext>
                </a:extLst>
              </a:tr>
            </a:tbl>
          </a:graphicData>
        </a:graphic>
      </p:graphicFrame>
    </p:spTree>
    <p:extLst>
      <p:ext uri="{BB962C8B-B14F-4D97-AF65-F5344CB8AC3E}">
        <p14:creationId xmlns:p14="http://schemas.microsoft.com/office/powerpoint/2010/main" val="335491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887AE0-ED30-4289-BD9F-F624104B4583}"/>
              </a:ext>
            </a:extLst>
          </p:cNvPr>
          <p:cNvSpPr>
            <a:spLocks noGrp="1"/>
          </p:cNvSpPr>
          <p:nvPr>
            <p:ph type="title"/>
          </p:nvPr>
        </p:nvSpPr>
        <p:spPr>
          <a:xfrm>
            <a:off x="1817696" y="136053"/>
            <a:ext cx="8085221" cy="987140"/>
          </a:xfrm>
        </p:spPr>
        <p:txBody>
          <a:bodyPr>
            <a:normAutofit fontScale="90000"/>
          </a:bodyPr>
          <a:lstStyle/>
          <a:p>
            <a:pPr algn="ctr"/>
            <a:r>
              <a:rPr lang="de-DE" sz="4000" dirty="0"/>
              <a:t>Last </a:t>
            </a:r>
            <a:r>
              <a:rPr lang="de-DE" sz="4000" dirty="0" err="1"/>
              <a:t>steps</a:t>
            </a:r>
            <a:r>
              <a:rPr lang="de-DE" sz="4000" dirty="0"/>
              <a:t> – </a:t>
            </a:r>
            <a:br>
              <a:rPr lang="de-DE" sz="4000" dirty="0"/>
            </a:br>
            <a:r>
              <a:rPr lang="de-DE" sz="4000" dirty="0"/>
              <a:t>Summary IO3</a:t>
            </a:r>
          </a:p>
        </p:txBody>
      </p:sp>
      <p:sp>
        <p:nvSpPr>
          <p:cNvPr id="4" name="Textfeld 3">
            <a:extLst>
              <a:ext uri="{FF2B5EF4-FFF2-40B4-BE49-F238E27FC236}">
                <a16:creationId xmlns:a16="http://schemas.microsoft.com/office/drawing/2014/main" id="{209C1062-BC6A-4F46-89A1-94D7EF0F66CC}"/>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graphicFrame>
        <p:nvGraphicFramePr>
          <p:cNvPr id="3" name="Tabelle 2">
            <a:extLst>
              <a:ext uri="{FF2B5EF4-FFF2-40B4-BE49-F238E27FC236}">
                <a16:creationId xmlns:a16="http://schemas.microsoft.com/office/drawing/2014/main" id="{7136AF17-4D33-48FD-856A-8B8BF51C5DF9}"/>
              </a:ext>
            </a:extLst>
          </p:cNvPr>
          <p:cNvGraphicFramePr>
            <a:graphicFrameLocks noGrp="1"/>
          </p:cNvGraphicFramePr>
          <p:nvPr>
            <p:extLst>
              <p:ext uri="{D42A27DB-BD31-4B8C-83A1-F6EECF244321}">
                <p14:modId xmlns:p14="http://schemas.microsoft.com/office/powerpoint/2010/main" val="707724477"/>
              </p:ext>
            </p:extLst>
          </p:nvPr>
        </p:nvGraphicFramePr>
        <p:xfrm>
          <a:off x="714827" y="2358249"/>
          <a:ext cx="10592228" cy="1532330"/>
        </p:xfrm>
        <a:graphic>
          <a:graphicData uri="http://schemas.openxmlformats.org/drawingml/2006/table">
            <a:tbl>
              <a:tblPr firstRow="1" firstCol="1" bandRow="1">
                <a:tableStyleId>{7DF18680-E054-41AD-8BC1-D1AEF772440D}</a:tableStyleId>
              </a:tblPr>
              <a:tblGrid>
                <a:gridCol w="4565234">
                  <a:extLst>
                    <a:ext uri="{9D8B030D-6E8A-4147-A177-3AD203B41FA5}">
                      <a16:colId xmlns:a16="http://schemas.microsoft.com/office/drawing/2014/main" val="2189877067"/>
                    </a:ext>
                  </a:extLst>
                </a:gridCol>
                <a:gridCol w="6026994">
                  <a:extLst>
                    <a:ext uri="{9D8B030D-6E8A-4147-A177-3AD203B41FA5}">
                      <a16:colId xmlns:a16="http://schemas.microsoft.com/office/drawing/2014/main" val="228876477"/>
                    </a:ext>
                  </a:extLst>
                </a:gridCol>
              </a:tblGrid>
              <a:tr h="219012">
                <a:tc gridSpan="2">
                  <a:txBody>
                    <a:bodyPr/>
                    <a:lstStyle/>
                    <a:p>
                      <a:pPr>
                        <a:lnSpc>
                          <a:spcPct val="107000"/>
                        </a:lnSpc>
                        <a:spcAft>
                          <a:spcPts val="0"/>
                        </a:spcAft>
                        <a:tabLst>
                          <a:tab pos="1663700" algn="l"/>
                        </a:tabLst>
                      </a:pPr>
                      <a:r>
                        <a:rPr lang="en-GB" sz="1800" dirty="0">
                          <a:solidFill>
                            <a:schemeClr val="tx1"/>
                          </a:solidFill>
                          <a:effectLst/>
                        </a:rPr>
                        <a:t>Activity 6: Translation</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1642498553"/>
                  </a:ext>
                </a:extLst>
              </a:tr>
              <a:tr h="1251850">
                <a:tc>
                  <a:txBody>
                    <a:bodyPr/>
                    <a:lstStyle/>
                    <a:p>
                      <a:pPr>
                        <a:lnSpc>
                          <a:spcPct val="107000"/>
                        </a:lnSpc>
                        <a:spcAft>
                          <a:spcPts val="0"/>
                        </a:spcAft>
                        <a:tabLst>
                          <a:tab pos="1663700" algn="l"/>
                        </a:tabLst>
                      </a:pPr>
                      <a:r>
                        <a:rPr lang="en-GB" sz="2000" dirty="0">
                          <a:effectLst/>
                        </a:rPr>
                        <a:t> Translation of Games and Learning Scenarios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1663700" algn="l"/>
                        </a:tabLst>
                      </a:pPr>
                      <a:r>
                        <a:rPr lang="en-GB" sz="1800" dirty="0">
                          <a:solidFill>
                            <a:schemeClr val="tx1"/>
                          </a:solidFill>
                          <a:effectLst/>
                        </a:rPr>
                        <a:t>The self-created games should be available in the national language as well as in English</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702961"/>
                  </a:ext>
                </a:extLst>
              </a:tr>
            </a:tbl>
          </a:graphicData>
        </a:graphic>
      </p:graphicFrame>
    </p:spTree>
    <p:extLst>
      <p:ext uri="{BB962C8B-B14F-4D97-AF65-F5344CB8AC3E}">
        <p14:creationId xmlns:p14="http://schemas.microsoft.com/office/powerpoint/2010/main" val="574301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568FA1ED-AECF-4A07-B03C-8BB8F83F30FA}"/>
              </a:ext>
            </a:extLst>
          </p:cNvPr>
          <p:cNvSpPr>
            <a:spLocks noGrp="1"/>
          </p:cNvSpPr>
          <p:nvPr>
            <p:ph type="sldNum" sz="quarter" idx="12"/>
          </p:nvPr>
        </p:nvSpPr>
        <p:spPr/>
        <p:txBody>
          <a:bodyPr/>
          <a:lstStyle/>
          <a:p>
            <a:fld id="{777D26D6-DC7F-46FA-BDB4-D2DE73D6DB2E}" type="slidenum">
              <a:rPr lang="de-DE" smtClean="0"/>
              <a:t>7</a:t>
            </a:fld>
            <a:endParaRPr lang="de-DE"/>
          </a:p>
        </p:txBody>
      </p:sp>
      <p:graphicFrame>
        <p:nvGraphicFramePr>
          <p:cNvPr id="4" name="Tabelle 3">
            <a:extLst>
              <a:ext uri="{FF2B5EF4-FFF2-40B4-BE49-F238E27FC236}">
                <a16:creationId xmlns:a16="http://schemas.microsoft.com/office/drawing/2014/main" id="{FCF796FE-4031-4604-97C4-796F1C9F29D3}"/>
              </a:ext>
            </a:extLst>
          </p:cNvPr>
          <p:cNvGraphicFramePr>
            <a:graphicFrameLocks noGrp="1"/>
          </p:cNvGraphicFramePr>
          <p:nvPr>
            <p:extLst>
              <p:ext uri="{D42A27DB-BD31-4B8C-83A1-F6EECF244321}">
                <p14:modId xmlns:p14="http://schemas.microsoft.com/office/powerpoint/2010/main" val="2408915448"/>
              </p:ext>
            </p:extLst>
          </p:nvPr>
        </p:nvGraphicFramePr>
        <p:xfrm>
          <a:off x="729933" y="1866183"/>
          <a:ext cx="10509568" cy="3162435"/>
        </p:xfrm>
        <a:graphic>
          <a:graphicData uri="http://schemas.openxmlformats.org/drawingml/2006/table">
            <a:tbl>
              <a:tblPr firstRow="1" firstCol="1" bandRow="1">
                <a:tableStyleId>{7DF18680-E054-41AD-8BC1-D1AEF772440D}</a:tableStyleId>
              </a:tblPr>
              <a:tblGrid>
                <a:gridCol w="4529606">
                  <a:extLst>
                    <a:ext uri="{9D8B030D-6E8A-4147-A177-3AD203B41FA5}">
                      <a16:colId xmlns:a16="http://schemas.microsoft.com/office/drawing/2014/main" val="820548484"/>
                    </a:ext>
                  </a:extLst>
                </a:gridCol>
                <a:gridCol w="5979962">
                  <a:extLst>
                    <a:ext uri="{9D8B030D-6E8A-4147-A177-3AD203B41FA5}">
                      <a16:colId xmlns:a16="http://schemas.microsoft.com/office/drawing/2014/main" val="1551651745"/>
                    </a:ext>
                  </a:extLst>
                </a:gridCol>
              </a:tblGrid>
              <a:tr h="221987">
                <a:tc gridSpan="2">
                  <a:txBody>
                    <a:bodyPr/>
                    <a:lstStyle/>
                    <a:p>
                      <a:pPr>
                        <a:lnSpc>
                          <a:spcPct val="107000"/>
                        </a:lnSpc>
                        <a:spcAft>
                          <a:spcPts val="0"/>
                        </a:spcAft>
                        <a:tabLst>
                          <a:tab pos="1663700" algn="l"/>
                        </a:tabLst>
                      </a:pPr>
                      <a:r>
                        <a:rPr lang="en-GB" sz="2000" kern="1200" dirty="0">
                          <a:effectLst/>
                        </a:rPr>
                        <a:t>Activity 1: Didactical handbook for lecturers</a:t>
                      </a:r>
                      <a:endParaRPr lang="en-GB" sz="2000" b="1" kern="1200" dirty="0">
                        <a:solidFill>
                          <a:schemeClr val="lt1"/>
                        </a:solidFill>
                        <a:effectLst/>
                        <a:latin typeface="+mn-lt"/>
                        <a:ea typeface="+mn-ea"/>
                        <a:cs typeface="+mn-cs"/>
                      </a:endParaRPr>
                    </a:p>
                  </a:txBody>
                  <a:tcPr marL="31782" marR="31782" marT="0" marB="0"/>
                </a:tc>
                <a:tc hMerge="1">
                  <a:txBody>
                    <a:bodyPr/>
                    <a:lstStyle/>
                    <a:p>
                      <a:endParaRPr lang="en-GB"/>
                    </a:p>
                  </a:txBody>
                  <a:tcPr/>
                </a:tc>
                <a:extLst>
                  <a:ext uri="{0D108BD9-81ED-4DB2-BD59-A6C34878D82A}">
                    <a16:rowId xmlns:a16="http://schemas.microsoft.com/office/drawing/2014/main" val="407477089"/>
                  </a:ext>
                </a:extLst>
              </a:tr>
              <a:tr h="654845">
                <a:tc>
                  <a:txBody>
                    <a:bodyPr/>
                    <a:lstStyle/>
                    <a:p>
                      <a:pPr>
                        <a:lnSpc>
                          <a:spcPct val="107000"/>
                        </a:lnSpc>
                        <a:spcAft>
                          <a:spcPts val="0"/>
                        </a:spcAft>
                        <a:tabLst>
                          <a:tab pos="1663700" algn="l"/>
                        </a:tabLst>
                      </a:pPr>
                      <a:r>
                        <a:rPr lang="en-GB" sz="2000" kern="1200" dirty="0">
                          <a:effectLst/>
                        </a:rPr>
                        <a:t>Writing the parts of handbook</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GB" sz="2000" kern="1200" dirty="0">
                          <a:effectLst/>
                        </a:rPr>
                        <a:t>All partners</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603755478"/>
                  </a:ext>
                </a:extLst>
              </a:tr>
              <a:tr h="1319526">
                <a:tc>
                  <a:txBody>
                    <a:bodyPr/>
                    <a:lstStyle/>
                    <a:p>
                      <a:pPr>
                        <a:lnSpc>
                          <a:spcPct val="107000"/>
                        </a:lnSpc>
                        <a:spcAft>
                          <a:spcPts val="0"/>
                        </a:spcAft>
                        <a:tabLst>
                          <a:tab pos="1663700" algn="l"/>
                        </a:tabLst>
                      </a:pPr>
                      <a:r>
                        <a:rPr lang="en-GB" sz="2000" kern="1200" dirty="0">
                          <a:effectLst/>
                        </a:rPr>
                        <a:t>Translation of book into national language</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US" sz="2000" kern="1200" dirty="0">
                          <a:effectLst/>
                        </a:rPr>
                        <a:t>All partners</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2424484252"/>
                  </a:ext>
                </a:extLst>
              </a:tr>
              <a:tr h="876406">
                <a:tc>
                  <a:txBody>
                    <a:bodyPr/>
                    <a:lstStyle/>
                    <a:p>
                      <a:pPr>
                        <a:lnSpc>
                          <a:spcPct val="107000"/>
                        </a:lnSpc>
                        <a:spcAft>
                          <a:spcPts val="0"/>
                        </a:spcAft>
                        <a:tabLst>
                          <a:tab pos="1663700" algn="l"/>
                        </a:tabLst>
                      </a:pPr>
                      <a:r>
                        <a:rPr lang="en-GB" sz="2000" kern="1200" dirty="0">
                          <a:effectLst/>
                        </a:rPr>
                        <a:t>Creation of book layout and design</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GB" sz="2000" kern="1200" dirty="0">
                          <a:effectLst/>
                        </a:rPr>
                        <a:t>IK</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1780552870"/>
                  </a:ext>
                </a:extLst>
              </a:tr>
            </a:tbl>
          </a:graphicData>
        </a:graphic>
      </p:graphicFrame>
      <p:sp>
        <p:nvSpPr>
          <p:cNvPr id="5" name="Titel 1">
            <a:extLst>
              <a:ext uri="{FF2B5EF4-FFF2-40B4-BE49-F238E27FC236}">
                <a16:creationId xmlns:a16="http://schemas.microsoft.com/office/drawing/2014/main" id="{AFC0A3CA-73A5-4098-83A7-9424FD82FE20}"/>
              </a:ext>
            </a:extLst>
          </p:cNvPr>
          <p:cNvSpPr txBox="1">
            <a:spLocks/>
          </p:cNvSpPr>
          <p:nvPr/>
        </p:nvSpPr>
        <p:spPr>
          <a:xfrm>
            <a:off x="1817696" y="136053"/>
            <a:ext cx="8085221" cy="9871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de-DE" sz="4000" dirty="0"/>
              <a:t>Last </a:t>
            </a:r>
            <a:r>
              <a:rPr lang="de-DE" sz="4000" dirty="0" err="1"/>
              <a:t>steps</a:t>
            </a:r>
            <a:r>
              <a:rPr lang="de-DE" sz="4000" dirty="0"/>
              <a:t> – </a:t>
            </a:r>
            <a:br>
              <a:rPr lang="de-DE" sz="4000" dirty="0"/>
            </a:br>
            <a:r>
              <a:rPr lang="de-DE" sz="4000" dirty="0"/>
              <a:t>Summary IO4</a:t>
            </a:r>
          </a:p>
        </p:txBody>
      </p:sp>
      <p:sp>
        <p:nvSpPr>
          <p:cNvPr id="6" name="Textfeld 5">
            <a:extLst>
              <a:ext uri="{FF2B5EF4-FFF2-40B4-BE49-F238E27FC236}">
                <a16:creationId xmlns:a16="http://schemas.microsoft.com/office/drawing/2014/main" id="{DBDB7C33-2951-4AA3-96D4-4C56A8B9D7F1}"/>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spTree>
    <p:extLst>
      <p:ext uri="{BB962C8B-B14F-4D97-AF65-F5344CB8AC3E}">
        <p14:creationId xmlns:p14="http://schemas.microsoft.com/office/powerpoint/2010/main" val="375372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568FA1ED-AECF-4A07-B03C-8BB8F83F30FA}"/>
              </a:ext>
            </a:extLst>
          </p:cNvPr>
          <p:cNvSpPr>
            <a:spLocks noGrp="1"/>
          </p:cNvSpPr>
          <p:nvPr>
            <p:ph type="sldNum" sz="quarter" idx="12"/>
          </p:nvPr>
        </p:nvSpPr>
        <p:spPr/>
        <p:txBody>
          <a:bodyPr/>
          <a:lstStyle/>
          <a:p>
            <a:fld id="{777D26D6-DC7F-46FA-BDB4-D2DE73D6DB2E}" type="slidenum">
              <a:rPr lang="de-DE" smtClean="0"/>
              <a:t>8</a:t>
            </a:fld>
            <a:endParaRPr lang="de-DE"/>
          </a:p>
        </p:txBody>
      </p:sp>
      <p:graphicFrame>
        <p:nvGraphicFramePr>
          <p:cNvPr id="4" name="Tabelle 3">
            <a:extLst>
              <a:ext uri="{FF2B5EF4-FFF2-40B4-BE49-F238E27FC236}">
                <a16:creationId xmlns:a16="http://schemas.microsoft.com/office/drawing/2014/main" id="{FCF796FE-4031-4604-97C4-796F1C9F29D3}"/>
              </a:ext>
            </a:extLst>
          </p:cNvPr>
          <p:cNvGraphicFramePr>
            <a:graphicFrameLocks noGrp="1"/>
          </p:cNvGraphicFramePr>
          <p:nvPr>
            <p:extLst>
              <p:ext uri="{D42A27DB-BD31-4B8C-83A1-F6EECF244321}">
                <p14:modId xmlns:p14="http://schemas.microsoft.com/office/powerpoint/2010/main" val="2219527505"/>
              </p:ext>
            </p:extLst>
          </p:nvPr>
        </p:nvGraphicFramePr>
        <p:xfrm>
          <a:off x="729933" y="1866183"/>
          <a:ext cx="10509568" cy="3162435"/>
        </p:xfrm>
        <a:graphic>
          <a:graphicData uri="http://schemas.openxmlformats.org/drawingml/2006/table">
            <a:tbl>
              <a:tblPr firstRow="1" firstCol="1" bandRow="1">
                <a:tableStyleId>{7DF18680-E054-41AD-8BC1-D1AEF772440D}</a:tableStyleId>
              </a:tblPr>
              <a:tblGrid>
                <a:gridCol w="4529606">
                  <a:extLst>
                    <a:ext uri="{9D8B030D-6E8A-4147-A177-3AD203B41FA5}">
                      <a16:colId xmlns:a16="http://schemas.microsoft.com/office/drawing/2014/main" val="820548484"/>
                    </a:ext>
                  </a:extLst>
                </a:gridCol>
                <a:gridCol w="5979962">
                  <a:extLst>
                    <a:ext uri="{9D8B030D-6E8A-4147-A177-3AD203B41FA5}">
                      <a16:colId xmlns:a16="http://schemas.microsoft.com/office/drawing/2014/main" val="1551651745"/>
                    </a:ext>
                  </a:extLst>
                </a:gridCol>
              </a:tblGrid>
              <a:tr h="221987">
                <a:tc gridSpan="2">
                  <a:txBody>
                    <a:bodyPr/>
                    <a:lstStyle/>
                    <a:p>
                      <a:pPr>
                        <a:lnSpc>
                          <a:spcPct val="107000"/>
                        </a:lnSpc>
                        <a:spcAft>
                          <a:spcPts val="0"/>
                        </a:spcAft>
                        <a:tabLst>
                          <a:tab pos="1663700" algn="l"/>
                        </a:tabLst>
                      </a:pPr>
                      <a:r>
                        <a:rPr lang="en-GB" sz="2000" kern="1200" dirty="0">
                          <a:effectLst/>
                        </a:rPr>
                        <a:t>Activity 2: Tool handbook for lecturers</a:t>
                      </a:r>
                      <a:endParaRPr lang="en-GB" sz="2000" b="1" kern="1200" dirty="0">
                        <a:solidFill>
                          <a:schemeClr val="lt1"/>
                        </a:solidFill>
                        <a:effectLst/>
                        <a:latin typeface="+mn-lt"/>
                        <a:ea typeface="+mn-ea"/>
                        <a:cs typeface="+mn-cs"/>
                      </a:endParaRPr>
                    </a:p>
                  </a:txBody>
                  <a:tcPr marL="31782" marR="31782" marT="0" marB="0"/>
                </a:tc>
                <a:tc hMerge="1">
                  <a:txBody>
                    <a:bodyPr/>
                    <a:lstStyle/>
                    <a:p>
                      <a:endParaRPr lang="en-GB"/>
                    </a:p>
                  </a:txBody>
                  <a:tcPr/>
                </a:tc>
                <a:extLst>
                  <a:ext uri="{0D108BD9-81ED-4DB2-BD59-A6C34878D82A}">
                    <a16:rowId xmlns:a16="http://schemas.microsoft.com/office/drawing/2014/main" val="407477089"/>
                  </a:ext>
                </a:extLst>
              </a:tr>
              <a:tr h="654845">
                <a:tc>
                  <a:txBody>
                    <a:bodyPr/>
                    <a:lstStyle/>
                    <a:p>
                      <a:pPr>
                        <a:lnSpc>
                          <a:spcPct val="107000"/>
                        </a:lnSpc>
                        <a:spcAft>
                          <a:spcPts val="0"/>
                        </a:spcAft>
                        <a:tabLst>
                          <a:tab pos="1663700" algn="l"/>
                        </a:tabLst>
                      </a:pPr>
                      <a:r>
                        <a:rPr lang="en-GB" sz="2000" kern="1200" dirty="0">
                          <a:effectLst/>
                        </a:rPr>
                        <a:t>Writing the parts of handbook</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GB" sz="2000" kern="1200" dirty="0">
                          <a:effectLst/>
                        </a:rPr>
                        <a:t>All partners</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603755478"/>
                  </a:ext>
                </a:extLst>
              </a:tr>
              <a:tr h="1319526">
                <a:tc>
                  <a:txBody>
                    <a:bodyPr/>
                    <a:lstStyle/>
                    <a:p>
                      <a:pPr>
                        <a:lnSpc>
                          <a:spcPct val="107000"/>
                        </a:lnSpc>
                        <a:spcAft>
                          <a:spcPts val="0"/>
                        </a:spcAft>
                        <a:tabLst>
                          <a:tab pos="1663700" algn="l"/>
                        </a:tabLst>
                      </a:pPr>
                      <a:r>
                        <a:rPr lang="en-GB" sz="2000" kern="1200" dirty="0">
                          <a:effectLst/>
                        </a:rPr>
                        <a:t>Translation of book into national language</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US" sz="2000" kern="1200" dirty="0">
                          <a:effectLst/>
                        </a:rPr>
                        <a:t>All partners</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2424484252"/>
                  </a:ext>
                </a:extLst>
              </a:tr>
              <a:tr h="876406">
                <a:tc>
                  <a:txBody>
                    <a:bodyPr/>
                    <a:lstStyle/>
                    <a:p>
                      <a:pPr>
                        <a:lnSpc>
                          <a:spcPct val="107000"/>
                        </a:lnSpc>
                        <a:spcAft>
                          <a:spcPts val="0"/>
                        </a:spcAft>
                        <a:tabLst>
                          <a:tab pos="1663700" algn="l"/>
                        </a:tabLst>
                      </a:pPr>
                      <a:r>
                        <a:rPr lang="en-GB" sz="2000" kern="1200" dirty="0">
                          <a:effectLst/>
                        </a:rPr>
                        <a:t>Creation of book layout and design</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GB" sz="2000" kern="1200" dirty="0">
                          <a:effectLst/>
                        </a:rPr>
                        <a:t>IK</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1780552870"/>
                  </a:ext>
                </a:extLst>
              </a:tr>
            </a:tbl>
          </a:graphicData>
        </a:graphic>
      </p:graphicFrame>
      <p:sp>
        <p:nvSpPr>
          <p:cNvPr id="5" name="Titel 1">
            <a:extLst>
              <a:ext uri="{FF2B5EF4-FFF2-40B4-BE49-F238E27FC236}">
                <a16:creationId xmlns:a16="http://schemas.microsoft.com/office/drawing/2014/main" id="{AFC0A3CA-73A5-4098-83A7-9424FD82FE20}"/>
              </a:ext>
            </a:extLst>
          </p:cNvPr>
          <p:cNvSpPr txBox="1">
            <a:spLocks/>
          </p:cNvSpPr>
          <p:nvPr/>
        </p:nvSpPr>
        <p:spPr>
          <a:xfrm>
            <a:off x="1817696" y="136053"/>
            <a:ext cx="8085221" cy="9871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de-DE" sz="4000" dirty="0"/>
              <a:t>Last </a:t>
            </a:r>
            <a:r>
              <a:rPr lang="de-DE" sz="4000" dirty="0" err="1"/>
              <a:t>steps</a:t>
            </a:r>
            <a:r>
              <a:rPr lang="de-DE" sz="4000" dirty="0"/>
              <a:t> – </a:t>
            </a:r>
            <a:br>
              <a:rPr lang="de-DE" sz="4000" dirty="0"/>
            </a:br>
            <a:r>
              <a:rPr lang="de-DE" sz="4000" dirty="0"/>
              <a:t>Summary IO4</a:t>
            </a:r>
          </a:p>
        </p:txBody>
      </p:sp>
      <p:sp>
        <p:nvSpPr>
          <p:cNvPr id="6" name="Textfeld 5">
            <a:extLst>
              <a:ext uri="{FF2B5EF4-FFF2-40B4-BE49-F238E27FC236}">
                <a16:creationId xmlns:a16="http://schemas.microsoft.com/office/drawing/2014/main" id="{DBDB7C33-2951-4AA3-96D4-4C56A8B9D7F1}"/>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spTree>
    <p:extLst>
      <p:ext uri="{BB962C8B-B14F-4D97-AF65-F5344CB8AC3E}">
        <p14:creationId xmlns:p14="http://schemas.microsoft.com/office/powerpoint/2010/main" val="3445995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568FA1ED-AECF-4A07-B03C-8BB8F83F30FA}"/>
              </a:ext>
            </a:extLst>
          </p:cNvPr>
          <p:cNvSpPr>
            <a:spLocks noGrp="1"/>
          </p:cNvSpPr>
          <p:nvPr>
            <p:ph type="sldNum" sz="quarter" idx="12"/>
          </p:nvPr>
        </p:nvSpPr>
        <p:spPr/>
        <p:txBody>
          <a:bodyPr/>
          <a:lstStyle/>
          <a:p>
            <a:fld id="{777D26D6-DC7F-46FA-BDB4-D2DE73D6DB2E}" type="slidenum">
              <a:rPr lang="de-DE" smtClean="0"/>
              <a:t>9</a:t>
            </a:fld>
            <a:endParaRPr lang="de-DE"/>
          </a:p>
        </p:txBody>
      </p:sp>
      <p:graphicFrame>
        <p:nvGraphicFramePr>
          <p:cNvPr id="4" name="Tabelle 3">
            <a:extLst>
              <a:ext uri="{FF2B5EF4-FFF2-40B4-BE49-F238E27FC236}">
                <a16:creationId xmlns:a16="http://schemas.microsoft.com/office/drawing/2014/main" id="{FCF796FE-4031-4604-97C4-796F1C9F29D3}"/>
              </a:ext>
            </a:extLst>
          </p:cNvPr>
          <p:cNvGraphicFramePr>
            <a:graphicFrameLocks noGrp="1"/>
          </p:cNvGraphicFramePr>
          <p:nvPr>
            <p:extLst>
              <p:ext uri="{D42A27DB-BD31-4B8C-83A1-F6EECF244321}">
                <p14:modId xmlns:p14="http://schemas.microsoft.com/office/powerpoint/2010/main" val="1819538809"/>
              </p:ext>
            </p:extLst>
          </p:nvPr>
        </p:nvGraphicFramePr>
        <p:xfrm>
          <a:off x="729933" y="1866183"/>
          <a:ext cx="10509568" cy="3162435"/>
        </p:xfrm>
        <a:graphic>
          <a:graphicData uri="http://schemas.openxmlformats.org/drawingml/2006/table">
            <a:tbl>
              <a:tblPr firstRow="1" firstCol="1" bandRow="1">
                <a:tableStyleId>{7DF18680-E054-41AD-8BC1-D1AEF772440D}</a:tableStyleId>
              </a:tblPr>
              <a:tblGrid>
                <a:gridCol w="4529606">
                  <a:extLst>
                    <a:ext uri="{9D8B030D-6E8A-4147-A177-3AD203B41FA5}">
                      <a16:colId xmlns:a16="http://schemas.microsoft.com/office/drawing/2014/main" val="820548484"/>
                    </a:ext>
                  </a:extLst>
                </a:gridCol>
                <a:gridCol w="5979962">
                  <a:extLst>
                    <a:ext uri="{9D8B030D-6E8A-4147-A177-3AD203B41FA5}">
                      <a16:colId xmlns:a16="http://schemas.microsoft.com/office/drawing/2014/main" val="1551651745"/>
                    </a:ext>
                  </a:extLst>
                </a:gridCol>
              </a:tblGrid>
              <a:tr h="221987">
                <a:tc gridSpan="2">
                  <a:txBody>
                    <a:bodyPr/>
                    <a:lstStyle/>
                    <a:p>
                      <a:pPr>
                        <a:lnSpc>
                          <a:spcPct val="107000"/>
                        </a:lnSpc>
                        <a:spcAft>
                          <a:spcPts val="0"/>
                        </a:spcAft>
                        <a:tabLst>
                          <a:tab pos="1663700" algn="l"/>
                        </a:tabLst>
                      </a:pPr>
                      <a:r>
                        <a:rPr lang="en-GB" sz="2000" kern="1200" dirty="0">
                          <a:effectLst/>
                        </a:rPr>
                        <a:t>Activity 2: Tool handbook for students</a:t>
                      </a:r>
                      <a:endParaRPr lang="en-GB" sz="2000" b="1" kern="1200" dirty="0">
                        <a:solidFill>
                          <a:schemeClr val="lt1"/>
                        </a:solidFill>
                        <a:effectLst/>
                        <a:latin typeface="+mn-lt"/>
                        <a:ea typeface="+mn-ea"/>
                        <a:cs typeface="+mn-cs"/>
                      </a:endParaRPr>
                    </a:p>
                  </a:txBody>
                  <a:tcPr marL="31782" marR="31782" marT="0" marB="0"/>
                </a:tc>
                <a:tc hMerge="1">
                  <a:txBody>
                    <a:bodyPr/>
                    <a:lstStyle/>
                    <a:p>
                      <a:endParaRPr lang="en-GB"/>
                    </a:p>
                  </a:txBody>
                  <a:tcPr/>
                </a:tc>
                <a:extLst>
                  <a:ext uri="{0D108BD9-81ED-4DB2-BD59-A6C34878D82A}">
                    <a16:rowId xmlns:a16="http://schemas.microsoft.com/office/drawing/2014/main" val="407477089"/>
                  </a:ext>
                </a:extLst>
              </a:tr>
              <a:tr h="654845">
                <a:tc>
                  <a:txBody>
                    <a:bodyPr/>
                    <a:lstStyle/>
                    <a:p>
                      <a:pPr>
                        <a:lnSpc>
                          <a:spcPct val="107000"/>
                        </a:lnSpc>
                        <a:spcAft>
                          <a:spcPts val="0"/>
                        </a:spcAft>
                        <a:tabLst>
                          <a:tab pos="1663700" algn="l"/>
                        </a:tabLst>
                      </a:pPr>
                      <a:r>
                        <a:rPr lang="en-GB" sz="2000" kern="1200" dirty="0">
                          <a:effectLst/>
                        </a:rPr>
                        <a:t>Writing the parts of handbook</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GB" sz="2000" kern="1200" dirty="0">
                          <a:effectLst/>
                        </a:rPr>
                        <a:t>All partners</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603755478"/>
                  </a:ext>
                </a:extLst>
              </a:tr>
              <a:tr h="1319526">
                <a:tc>
                  <a:txBody>
                    <a:bodyPr/>
                    <a:lstStyle/>
                    <a:p>
                      <a:pPr>
                        <a:lnSpc>
                          <a:spcPct val="107000"/>
                        </a:lnSpc>
                        <a:spcAft>
                          <a:spcPts val="0"/>
                        </a:spcAft>
                        <a:tabLst>
                          <a:tab pos="1663700" algn="l"/>
                        </a:tabLst>
                      </a:pPr>
                      <a:r>
                        <a:rPr lang="en-GB" sz="2000" kern="1200" dirty="0">
                          <a:effectLst/>
                        </a:rPr>
                        <a:t>Translation of book into national language</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US" sz="2000" kern="1200" dirty="0">
                          <a:effectLst/>
                        </a:rPr>
                        <a:t>All partners</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2424484252"/>
                  </a:ext>
                </a:extLst>
              </a:tr>
              <a:tr h="876406">
                <a:tc>
                  <a:txBody>
                    <a:bodyPr/>
                    <a:lstStyle/>
                    <a:p>
                      <a:pPr>
                        <a:lnSpc>
                          <a:spcPct val="107000"/>
                        </a:lnSpc>
                        <a:spcAft>
                          <a:spcPts val="0"/>
                        </a:spcAft>
                        <a:tabLst>
                          <a:tab pos="1663700" algn="l"/>
                        </a:tabLst>
                      </a:pPr>
                      <a:r>
                        <a:rPr lang="en-GB" sz="2000" kern="1200" dirty="0">
                          <a:effectLst/>
                        </a:rPr>
                        <a:t>Creation of book layout and design</a:t>
                      </a:r>
                      <a:endParaRPr lang="en-GB" sz="2000" b="1" kern="1200" dirty="0">
                        <a:solidFill>
                          <a:schemeClr val="lt1"/>
                        </a:solidFill>
                        <a:effectLst/>
                        <a:latin typeface="+mn-lt"/>
                        <a:ea typeface="+mn-ea"/>
                        <a:cs typeface="+mn-cs"/>
                      </a:endParaRPr>
                    </a:p>
                  </a:txBody>
                  <a:tcPr marL="31782" marR="31782" marT="0" marB="0"/>
                </a:tc>
                <a:tc>
                  <a:txBody>
                    <a:bodyPr/>
                    <a:lstStyle/>
                    <a:p>
                      <a:pPr>
                        <a:lnSpc>
                          <a:spcPct val="107000"/>
                        </a:lnSpc>
                        <a:spcAft>
                          <a:spcPts val="0"/>
                        </a:spcAft>
                        <a:tabLst>
                          <a:tab pos="1663700" algn="l"/>
                        </a:tabLst>
                      </a:pPr>
                      <a:r>
                        <a:rPr lang="en-GB" sz="2000" kern="1200" dirty="0">
                          <a:effectLst/>
                        </a:rPr>
                        <a:t>IK</a:t>
                      </a:r>
                      <a:endParaRPr lang="en-GB" sz="2000" b="1" kern="1200" dirty="0">
                        <a:solidFill>
                          <a:schemeClr val="lt1"/>
                        </a:solidFill>
                        <a:effectLst/>
                        <a:latin typeface="+mn-lt"/>
                        <a:ea typeface="+mn-ea"/>
                        <a:cs typeface="+mn-cs"/>
                      </a:endParaRPr>
                    </a:p>
                  </a:txBody>
                  <a:tcPr marL="31782" marR="31782" marT="0" marB="0"/>
                </a:tc>
                <a:extLst>
                  <a:ext uri="{0D108BD9-81ED-4DB2-BD59-A6C34878D82A}">
                    <a16:rowId xmlns:a16="http://schemas.microsoft.com/office/drawing/2014/main" val="1780552870"/>
                  </a:ext>
                </a:extLst>
              </a:tr>
            </a:tbl>
          </a:graphicData>
        </a:graphic>
      </p:graphicFrame>
      <p:sp>
        <p:nvSpPr>
          <p:cNvPr id="5" name="Titel 1">
            <a:extLst>
              <a:ext uri="{FF2B5EF4-FFF2-40B4-BE49-F238E27FC236}">
                <a16:creationId xmlns:a16="http://schemas.microsoft.com/office/drawing/2014/main" id="{AFC0A3CA-73A5-4098-83A7-9424FD82FE20}"/>
              </a:ext>
            </a:extLst>
          </p:cNvPr>
          <p:cNvSpPr txBox="1">
            <a:spLocks/>
          </p:cNvSpPr>
          <p:nvPr/>
        </p:nvSpPr>
        <p:spPr>
          <a:xfrm>
            <a:off x="1817696" y="136053"/>
            <a:ext cx="8085221" cy="9871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de-DE" sz="4000" dirty="0"/>
              <a:t>Last </a:t>
            </a:r>
            <a:r>
              <a:rPr lang="de-DE" sz="4000" dirty="0" err="1"/>
              <a:t>steps</a:t>
            </a:r>
            <a:r>
              <a:rPr lang="de-DE" sz="4000" dirty="0"/>
              <a:t> – </a:t>
            </a:r>
            <a:br>
              <a:rPr lang="de-DE" sz="4000" dirty="0"/>
            </a:br>
            <a:r>
              <a:rPr lang="de-DE" sz="4000" dirty="0"/>
              <a:t>Summary IO4</a:t>
            </a:r>
          </a:p>
        </p:txBody>
      </p:sp>
      <p:sp>
        <p:nvSpPr>
          <p:cNvPr id="6" name="Textfeld 5">
            <a:extLst>
              <a:ext uri="{FF2B5EF4-FFF2-40B4-BE49-F238E27FC236}">
                <a16:creationId xmlns:a16="http://schemas.microsoft.com/office/drawing/2014/main" id="{DBDB7C33-2951-4AA3-96D4-4C56A8B9D7F1}"/>
              </a:ext>
            </a:extLst>
          </p:cNvPr>
          <p:cNvSpPr txBox="1"/>
          <p:nvPr/>
        </p:nvSpPr>
        <p:spPr>
          <a:xfrm>
            <a:off x="327855" y="1260630"/>
            <a:ext cx="11696087" cy="400110"/>
          </a:xfrm>
          <a:prstGeom prst="rect">
            <a:avLst/>
          </a:prstGeom>
          <a:noFill/>
          <a:ln w="38100">
            <a:solidFill>
              <a:srgbClr val="A3CCE1"/>
            </a:solidFill>
          </a:ln>
        </p:spPr>
        <p:txBody>
          <a:bodyPr wrap="none" rtlCol="0">
            <a:spAutoFit/>
          </a:bodyPr>
          <a:lstStyle/>
          <a:p>
            <a:r>
              <a:rPr lang="de-DE" sz="2000" b="1" dirty="0" err="1">
                <a:solidFill>
                  <a:srgbClr val="FF0000"/>
                </a:solidFill>
              </a:rPr>
              <a:t>Please</a:t>
            </a:r>
            <a:r>
              <a:rPr lang="de-DE" sz="2000" b="1" dirty="0">
                <a:solidFill>
                  <a:srgbClr val="FF0000"/>
                </a:solidFill>
              </a:rPr>
              <a:t> </a:t>
            </a:r>
            <a:r>
              <a:rPr lang="de-DE" sz="2000" b="1" dirty="0" err="1">
                <a:solidFill>
                  <a:srgbClr val="FF0000"/>
                </a:solidFill>
              </a:rPr>
              <a:t>have</a:t>
            </a:r>
            <a:r>
              <a:rPr lang="de-DE" sz="2000" b="1" dirty="0">
                <a:solidFill>
                  <a:srgbClr val="FF0000"/>
                </a:solidFill>
              </a:rPr>
              <a:t> a </a:t>
            </a:r>
            <a:r>
              <a:rPr lang="de-DE" sz="2000" b="1" dirty="0" err="1">
                <a:solidFill>
                  <a:srgbClr val="FF0000"/>
                </a:solidFill>
              </a:rPr>
              <a:t>closer</a:t>
            </a:r>
            <a:r>
              <a:rPr lang="de-DE" sz="2000" b="1" dirty="0">
                <a:solidFill>
                  <a:srgbClr val="FF0000"/>
                </a:solidFill>
              </a:rPr>
              <a:t> </a:t>
            </a:r>
            <a:r>
              <a:rPr lang="de-DE" sz="2000" b="1" dirty="0" err="1">
                <a:solidFill>
                  <a:srgbClr val="FF0000"/>
                </a:solidFill>
              </a:rPr>
              <a:t>look</a:t>
            </a:r>
            <a:r>
              <a:rPr lang="de-DE" sz="2000" b="1" dirty="0">
                <a:solidFill>
                  <a:srgbClr val="FF0000"/>
                </a:solidFill>
              </a:rPr>
              <a:t> </a:t>
            </a:r>
            <a:r>
              <a:rPr lang="de-DE" sz="2000" b="1" dirty="0" err="1">
                <a:solidFill>
                  <a:srgbClr val="FF0000"/>
                </a:solidFill>
              </a:rPr>
              <a:t>into</a:t>
            </a:r>
            <a:r>
              <a:rPr lang="de-DE" sz="2000" b="1" dirty="0">
                <a:solidFill>
                  <a:srgbClr val="FF0000"/>
                </a:solidFill>
              </a:rPr>
              <a:t> </a:t>
            </a:r>
            <a:r>
              <a:rPr lang="de-DE" sz="2000" b="1" dirty="0" err="1">
                <a:solidFill>
                  <a:srgbClr val="FF0000"/>
                </a:solidFill>
              </a:rPr>
              <a:t>the</a:t>
            </a:r>
            <a:r>
              <a:rPr lang="de-DE" sz="2000" b="1" dirty="0">
                <a:solidFill>
                  <a:srgbClr val="FF0000"/>
                </a:solidFill>
              </a:rPr>
              <a:t> </a:t>
            </a:r>
            <a:r>
              <a:rPr lang="de-DE" sz="2000" b="1" dirty="0" err="1">
                <a:solidFill>
                  <a:srgbClr val="FF0000"/>
                </a:solidFill>
              </a:rPr>
              <a:t>workplan</a:t>
            </a:r>
            <a:r>
              <a:rPr lang="de-DE" sz="2000" b="1" dirty="0">
                <a:solidFill>
                  <a:srgbClr val="FF0000"/>
                </a:solidFill>
              </a:rPr>
              <a:t> </a:t>
            </a:r>
            <a:r>
              <a:rPr lang="de-DE" sz="2000" b="1" dirty="0" err="1">
                <a:solidFill>
                  <a:srgbClr val="FF0000"/>
                </a:solidFill>
              </a:rPr>
              <a:t>to</a:t>
            </a:r>
            <a:r>
              <a:rPr lang="de-DE" sz="2000" b="1" dirty="0">
                <a:solidFill>
                  <a:srgbClr val="FF0000"/>
                </a:solidFill>
              </a:rPr>
              <a:t> </a:t>
            </a:r>
            <a:r>
              <a:rPr lang="de-DE" sz="2000" b="1" dirty="0" err="1">
                <a:solidFill>
                  <a:srgbClr val="FF0000"/>
                </a:solidFill>
              </a:rPr>
              <a:t>get</a:t>
            </a:r>
            <a:r>
              <a:rPr lang="de-DE" sz="2000" b="1" dirty="0">
                <a:solidFill>
                  <a:srgbClr val="FF0000"/>
                </a:solidFill>
              </a:rPr>
              <a:t> </a:t>
            </a:r>
            <a:r>
              <a:rPr lang="de-DE" sz="2000" b="1" dirty="0" err="1">
                <a:solidFill>
                  <a:srgbClr val="FF0000"/>
                </a:solidFill>
              </a:rPr>
              <a:t>further</a:t>
            </a:r>
            <a:r>
              <a:rPr lang="de-DE" sz="2000" b="1" dirty="0">
                <a:solidFill>
                  <a:srgbClr val="FF0000"/>
                </a:solidFill>
              </a:rPr>
              <a:t> </a:t>
            </a:r>
            <a:r>
              <a:rPr lang="de-DE" sz="2000" b="1" dirty="0" err="1">
                <a:solidFill>
                  <a:srgbClr val="FF0000"/>
                </a:solidFill>
              </a:rPr>
              <a:t>details</a:t>
            </a:r>
            <a:r>
              <a:rPr lang="de-DE" sz="2000" b="1" dirty="0">
                <a:solidFill>
                  <a:srgbClr val="FF0000"/>
                </a:solidFill>
              </a:rPr>
              <a:t> </a:t>
            </a:r>
            <a:r>
              <a:rPr lang="de-DE" sz="2000" b="1" dirty="0" err="1">
                <a:solidFill>
                  <a:srgbClr val="FF0000"/>
                </a:solidFill>
              </a:rPr>
              <a:t>for</a:t>
            </a:r>
            <a:r>
              <a:rPr lang="de-DE" sz="2000" b="1" dirty="0">
                <a:solidFill>
                  <a:srgbClr val="FF0000"/>
                </a:solidFill>
              </a:rPr>
              <a:t> </a:t>
            </a:r>
            <a:r>
              <a:rPr lang="de-DE" sz="2000" b="1" dirty="0" err="1">
                <a:solidFill>
                  <a:srgbClr val="FF0000"/>
                </a:solidFill>
              </a:rPr>
              <a:t>next</a:t>
            </a:r>
            <a:r>
              <a:rPr lang="de-DE" sz="2000" b="1" dirty="0">
                <a:solidFill>
                  <a:srgbClr val="FF0000"/>
                </a:solidFill>
              </a:rPr>
              <a:t> </a:t>
            </a:r>
            <a:r>
              <a:rPr lang="de-DE" sz="2000" b="1" dirty="0" err="1">
                <a:solidFill>
                  <a:srgbClr val="FF0000"/>
                </a:solidFill>
              </a:rPr>
              <a:t>project</a:t>
            </a:r>
            <a:r>
              <a:rPr lang="de-DE" sz="2000" b="1" dirty="0">
                <a:solidFill>
                  <a:srgbClr val="FF0000"/>
                </a:solidFill>
              </a:rPr>
              <a:t> </a:t>
            </a:r>
            <a:r>
              <a:rPr lang="de-DE" sz="2000" b="1" dirty="0" err="1">
                <a:solidFill>
                  <a:srgbClr val="FF0000"/>
                </a:solidFill>
              </a:rPr>
              <a:t>activities</a:t>
            </a:r>
            <a:r>
              <a:rPr lang="de-DE" sz="2000" b="1" dirty="0">
                <a:solidFill>
                  <a:srgbClr val="FF0000"/>
                </a:solidFill>
              </a:rPr>
              <a:t> and </a:t>
            </a:r>
            <a:r>
              <a:rPr lang="de-DE" sz="2000" b="1" dirty="0" err="1">
                <a:solidFill>
                  <a:srgbClr val="FF0000"/>
                </a:solidFill>
              </a:rPr>
              <a:t>its</a:t>
            </a:r>
            <a:r>
              <a:rPr lang="de-DE" sz="2000" b="1" dirty="0">
                <a:solidFill>
                  <a:srgbClr val="FF0000"/>
                </a:solidFill>
              </a:rPr>
              <a:t> </a:t>
            </a:r>
            <a:r>
              <a:rPr lang="de-DE" sz="2000" b="1" dirty="0" err="1">
                <a:solidFill>
                  <a:srgbClr val="FF0000"/>
                </a:solidFill>
              </a:rPr>
              <a:t>deadlines</a:t>
            </a:r>
            <a:r>
              <a:rPr lang="de-DE" sz="2000" b="1" dirty="0">
                <a:solidFill>
                  <a:srgbClr val="FF0000"/>
                </a:solidFill>
              </a:rPr>
              <a:t>!</a:t>
            </a:r>
          </a:p>
        </p:txBody>
      </p:sp>
    </p:spTree>
    <p:extLst>
      <p:ext uri="{BB962C8B-B14F-4D97-AF65-F5344CB8AC3E}">
        <p14:creationId xmlns:p14="http://schemas.microsoft.com/office/powerpoint/2010/main" val="10204778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1021</Words>
  <Application>Microsoft Office PowerPoint</Application>
  <PresentationFormat>Breitbild</PresentationFormat>
  <Paragraphs>227</Paragraphs>
  <Slides>14</Slides>
  <Notes>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14</vt:i4>
      </vt:variant>
    </vt:vector>
  </HeadingPairs>
  <TitlesOfParts>
    <vt:vector size="21" baseType="lpstr">
      <vt:lpstr>Arial</vt:lpstr>
      <vt:lpstr>Bahnschrift</vt:lpstr>
      <vt:lpstr>Calibri</vt:lpstr>
      <vt:lpstr>Calibri Light</vt:lpstr>
      <vt:lpstr>Times New Roman</vt:lpstr>
      <vt:lpstr>Wingdings 3</vt:lpstr>
      <vt:lpstr>Office</vt:lpstr>
      <vt:lpstr>IDEAL-Game  Final Meeting 28th- 30th of November 2022, Germany; Paderborn</vt:lpstr>
      <vt:lpstr>PowerPoint-Präsentation</vt:lpstr>
      <vt:lpstr>Overview – Intellectual Outputs</vt:lpstr>
      <vt:lpstr>Project timeline - IOs</vt:lpstr>
      <vt:lpstr>Last steps –  Summary IO2</vt:lpstr>
      <vt:lpstr>Last steps –  Summary IO3</vt:lpstr>
      <vt:lpstr>PowerPoint-Präsentation</vt:lpstr>
      <vt:lpstr>PowerPoint-Präsentation</vt:lpstr>
      <vt:lpstr>PowerPoint-Präsentation</vt:lpstr>
      <vt:lpstr>PowerPoint-Präsentation</vt:lpstr>
      <vt:lpstr>Last steps - Summary</vt:lpstr>
      <vt:lpstr>Dissemination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 Beutner</dc:creator>
  <cp:lastModifiedBy>Sebastian Koppius</cp:lastModifiedBy>
  <cp:revision>170</cp:revision>
  <dcterms:created xsi:type="dcterms:W3CDTF">2019-04-24T06:36:27Z</dcterms:created>
  <dcterms:modified xsi:type="dcterms:W3CDTF">2022-11-25T14:37:06Z</dcterms:modified>
</cp:coreProperties>
</file>