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91" r:id="rId2"/>
    <p:sldId id="300" r:id="rId3"/>
    <p:sldId id="311" r:id="rId4"/>
    <p:sldId id="312" r:id="rId5"/>
    <p:sldId id="295" r:id="rId6"/>
    <p:sldId id="323" r:id="rId7"/>
    <p:sldId id="324" r:id="rId8"/>
    <p:sldId id="325" r:id="rId9"/>
    <p:sldId id="326" r:id="rId10"/>
    <p:sldId id="328" r:id="rId11"/>
    <p:sldId id="321" r:id="rId12"/>
    <p:sldId id="314" r:id="rId13"/>
    <p:sldId id="299" r:id="rId14"/>
    <p:sldId id="293"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an Koppius" initials="SK" lastIdx="1" clrIdx="0">
    <p:extLst>
      <p:ext uri="{19B8F6BF-5375-455C-9EA6-DF929625EA0E}">
        <p15:presenceInfo xmlns:p15="http://schemas.microsoft.com/office/powerpoint/2012/main" userId="S-1-5-21-3526761178-1094440243-1141781222-10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79340" autoAdjust="0"/>
  </p:normalViewPr>
  <p:slideViewPr>
    <p:cSldViewPr snapToGrid="0">
      <p:cViewPr>
        <p:scale>
          <a:sx n="125" d="100"/>
          <a:sy n="125" d="100"/>
        </p:scale>
        <p:origin x="90"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93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25.11.2022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Okay, lets move on to the next agenda item: What’s laying ahead of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a short summary, I will once again present the main construction sites. I may have to adapt the slides, as a lot of new things have now been adapted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2</a:t>
            </a:fld>
            <a:endParaRPr lang="de-DE"/>
          </a:p>
        </p:txBody>
      </p:sp>
    </p:spTree>
    <p:extLst>
      <p:ext uri="{BB962C8B-B14F-4D97-AF65-F5344CB8AC3E}">
        <p14:creationId xmlns:p14="http://schemas.microsoft.com/office/powerpoint/2010/main" val="327140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So we have this 5 IOs. And currently all IOs are running or even finished yet. </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3</a:t>
            </a:fld>
            <a:endParaRPr lang="de-DE"/>
          </a:p>
        </p:txBody>
      </p:sp>
    </p:spTree>
    <p:extLst>
      <p:ext uri="{BB962C8B-B14F-4D97-AF65-F5344CB8AC3E}">
        <p14:creationId xmlns:p14="http://schemas.microsoft.com/office/powerpoint/2010/main" val="4105237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IO1 has been completed for some time, IO2 is currently being worked on, accompanied by the survey, IO3 seems to be completed in time, but a few games and learning scenarios are still missing. IO4 and IO5 need to be completed in the coming weeks.</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4</a:t>
            </a:fld>
            <a:endParaRPr lang="de-DE"/>
          </a:p>
        </p:txBody>
      </p:sp>
    </p:spTree>
    <p:extLst>
      <p:ext uri="{BB962C8B-B14F-4D97-AF65-F5344CB8AC3E}">
        <p14:creationId xmlns:p14="http://schemas.microsoft.com/office/powerpoint/2010/main" val="1461061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gives us an overview of what we still have to work on. Fore more details, please see the work plan.</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5</a:t>
            </a:fld>
            <a:endParaRPr lang="de-DE"/>
          </a:p>
        </p:txBody>
      </p:sp>
    </p:spTree>
    <p:extLst>
      <p:ext uri="{BB962C8B-B14F-4D97-AF65-F5344CB8AC3E}">
        <p14:creationId xmlns:p14="http://schemas.microsoft.com/office/powerpoint/2010/main" val="3422024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gives us an overview of what we still have to work on. Fore more details, please see the work plan.</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6</a:t>
            </a:fld>
            <a:endParaRPr lang="de-DE"/>
          </a:p>
        </p:txBody>
      </p:sp>
    </p:spTree>
    <p:extLst>
      <p:ext uri="{BB962C8B-B14F-4D97-AF65-F5344CB8AC3E}">
        <p14:creationId xmlns:p14="http://schemas.microsoft.com/office/powerpoint/2010/main" val="3256003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gives us an overview of what we still have to work on. Fore more details, please see the work plan.</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11</a:t>
            </a:fld>
            <a:endParaRPr lang="de-DE"/>
          </a:p>
        </p:txBody>
      </p:sp>
    </p:spTree>
    <p:extLst>
      <p:ext uri="{BB962C8B-B14F-4D97-AF65-F5344CB8AC3E}">
        <p14:creationId xmlns:p14="http://schemas.microsoft.com/office/powerpoint/2010/main" val="4205059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Please also continue your dissemination activities. If you have not yet done so. Connect with us on Facebook.</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12</a:t>
            </a:fld>
            <a:endParaRPr lang="de-DE"/>
          </a:p>
        </p:txBody>
      </p:sp>
    </p:spTree>
    <p:extLst>
      <p:ext uri="{BB962C8B-B14F-4D97-AF65-F5344CB8AC3E}">
        <p14:creationId xmlns:p14="http://schemas.microsoft.com/office/powerpoint/2010/main" val="3672961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25.11.2022</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25.11.2022</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25.11.2022</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25.11.2022</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25.11.2022</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25.11.2022</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25.11.2022</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25.11.2022</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25.11.2022</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25.11.2022</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25.11.2022</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ideal-game.eduproject.eu/"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hyperlink" Target="mailto:Marc.Beutner@uni-paderborn.d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122080" y="350564"/>
            <a:ext cx="9399872" cy="1189861"/>
          </a:xfrm>
        </p:spPr>
        <p:txBody>
          <a:bodyPr>
            <a:noAutofit/>
          </a:bodyPr>
          <a:lstStyle/>
          <a:p>
            <a:r>
              <a:rPr lang="en-US" sz="3600" dirty="0"/>
              <a:t>IDEAL-Game </a:t>
            </a:r>
            <a:br>
              <a:rPr lang="en-US" sz="3600" dirty="0"/>
            </a:br>
            <a:r>
              <a:rPr lang="en-US" sz="3600" dirty="0"/>
              <a:t>Final Meeting</a:t>
            </a:r>
            <a:br>
              <a:rPr lang="en-US" sz="3600" dirty="0"/>
            </a:br>
            <a:r>
              <a:rPr lang="en-US" sz="3600" dirty="0"/>
              <a:t>28</a:t>
            </a:r>
            <a:r>
              <a:rPr lang="en-US" sz="3600" baseline="30000" dirty="0"/>
              <a:t>th</a:t>
            </a:r>
            <a:r>
              <a:rPr lang="en-US" sz="3600" dirty="0"/>
              <a:t>- 30</a:t>
            </a:r>
            <a:r>
              <a:rPr lang="en-US" sz="3600" baseline="30000" dirty="0"/>
              <a:t>th</a:t>
            </a:r>
            <a:r>
              <a:rPr lang="en-US" sz="3600" dirty="0"/>
              <a:t> of November 2022, Germany; Paderborn</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15291" y="1865286"/>
            <a:ext cx="9144000" cy="2340953"/>
          </a:xfrm>
        </p:spPr>
        <p:txBody>
          <a:bodyPr>
            <a:normAutofit/>
          </a:bodyPr>
          <a:lstStyle/>
          <a:p>
            <a:r>
              <a:rPr lang="de-DE" b="1" dirty="0"/>
              <a:t>Last </a:t>
            </a:r>
            <a:r>
              <a:rPr lang="de-DE" b="1" dirty="0" err="1"/>
              <a:t>steps</a:t>
            </a:r>
            <a:r>
              <a:rPr lang="de-DE" b="1" dirty="0"/>
              <a:t> </a:t>
            </a:r>
            <a:r>
              <a:rPr lang="de-DE" b="1" dirty="0" err="1"/>
              <a:t>to</a:t>
            </a:r>
            <a:r>
              <a:rPr lang="de-DE" b="1" dirty="0"/>
              <a:t> do </a:t>
            </a:r>
            <a:r>
              <a:rPr lang="de-DE" b="1" dirty="0" err="1"/>
              <a:t>until</a:t>
            </a:r>
            <a:r>
              <a:rPr lang="de-DE" b="1" dirty="0"/>
              <a:t> </a:t>
            </a:r>
            <a:r>
              <a:rPr lang="de-DE" b="1" dirty="0" err="1"/>
              <a:t>the</a:t>
            </a:r>
            <a:r>
              <a:rPr lang="de-DE" b="1" dirty="0"/>
              <a:t> end </a:t>
            </a:r>
            <a:r>
              <a:rPr lang="de-DE" b="1" dirty="0" err="1"/>
              <a:t>of</a:t>
            </a:r>
            <a:r>
              <a:rPr lang="de-DE" b="1" dirty="0"/>
              <a:t> </a:t>
            </a:r>
            <a:r>
              <a:rPr lang="de-DE" b="1" dirty="0" err="1"/>
              <a:t>the</a:t>
            </a:r>
            <a:r>
              <a:rPr lang="de-DE" b="1" dirty="0"/>
              <a:t> </a:t>
            </a:r>
            <a:r>
              <a:rPr lang="de-DE" b="1" dirty="0" err="1"/>
              <a:t>project</a:t>
            </a:r>
            <a:endParaRPr lang="de-DE" b="1" dirty="0"/>
          </a:p>
          <a:p>
            <a:endParaRPr lang="de-DE" b="1" dirty="0"/>
          </a:p>
          <a:p>
            <a:r>
              <a:rPr lang="de-DE" sz="1800" dirty="0"/>
              <a:t>University </a:t>
            </a:r>
            <a:r>
              <a:rPr lang="de-DE" sz="1800" dirty="0" err="1"/>
              <a:t>of</a:t>
            </a:r>
            <a:r>
              <a:rPr lang="de-DE" sz="1800" dirty="0"/>
              <a:t> Paderborn,</a:t>
            </a:r>
            <a:br>
              <a:rPr lang="de-DE" sz="1800" dirty="0"/>
            </a:br>
            <a:r>
              <a:rPr lang="de-DE" sz="1800" dirty="0"/>
              <a:t>Chair Business and Human Resources Education II</a:t>
            </a:r>
            <a:br>
              <a:rPr lang="de-DE" sz="1800" dirty="0"/>
            </a:br>
            <a:r>
              <a:rPr lang="de-DE" sz="1800" dirty="0"/>
              <a:t>Prof. Dr. Marc Beutner</a:t>
            </a:r>
          </a:p>
        </p:txBody>
      </p:sp>
    </p:spTree>
    <p:extLst>
      <p:ext uri="{BB962C8B-B14F-4D97-AF65-F5344CB8AC3E}">
        <p14:creationId xmlns:p14="http://schemas.microsoft.com/office/powerpoint/2010/main" val="256676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568FA1ED-AECF-4A07-B03C-8BB8F83F30FA}"/>
              </a:ext>
            </a:extLst>
          </p:cNvPr>
          <p:cNvSpPr>
            <a:spLocks noGrp="1"/>
          </p:cNvSpPr>
          <p:nvPr>
            <p:ph type="sldNum" sz="quarter" idx="12"/>
          </p:nvPr>
        </p:nvSpPr>
        <p:spPr/>
        <p:txBody>
          <a:bodyPr/>
          <a:lstStyle/>
          <a:p>
            <a:fld id="{777D26D6-DC7F-46FA-BDB4-D2DE73D6DB2E}" type="slidenum">
              <a:rPr lang="de-DE" smtClean="0"/>
              <a:t>10</a:t>
            </a:fld>
            <a:endParaRPr lang="de-DE"/>
          </a:p>
        </p:txBody>
      </p:sp>
      <p:sp>
        <p:nvSpPr>
          <p:cNvPr id="5" name="Titel 1">
            <a:extLst>
              <a:ext uri="{FF2B5EF4-FFF2-40B4-BE49-F238E27FC236}">
                <a16:creationId xmlns:a16="http://schemas.microsoft.com/office/drawing/2014/main" id="{AFC0A3CA-73A5-4098-83A7-9424FD82FE20}"/>
              </a:ext>
            </a:extLst>
          </p:cNvPr>
          <p:cNvSpPr txBox="1">
            <a:spLocks/>
          </p:cNvSpPr>
          <p:nvPr/>
        </p:nvSpPr>
        <p:spPr>
          <a:xfrm>
            <a:off x="1817696" y="136053"/>
            <a:ext cx="8085221" cy="9871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a:lstStyle>
          <a:p>
            <a:pPr algn="ctr"/>
            <a:r>
              <a:rPr lang="de-DE" sz="4000" dirty="0"/>
              <a:t>Last </a:t>
            </a:r>
            <a:r>
              <a:rPr lang="de-DE" sz="4000" dirty="0" err="1"/>
              <a:t>steps</a:t>
            </a:r>
            <a:r>
              <a:rPr lang="de-DE" sz="4000" dirty="0"/>
              <a:t> – </a:t>
            </a:r>
            <a:br>
              <a:rPr lang="de-DE" sz="4000" dirty="0"/>
            </a:br>
            <a:r>
              <a:rPr lang="de-DE" sz="4000" dirty="0"/>
              <a:t>Summary IO5</a:t>
            </a:r>
          </a:p>
        </p:txBody>
      </p:sp>
      <p:sp>
        <p:nvSpPr>
          <p:cNvPr id="6" name="Textfeld 5">
            <a:extLst>
              <a:ext uri="{FF2B5EF4-FFF2-40B4-BE49-F238E27FC236}">
                <a16:creationId xmlns:a16="http://schemas.microsoft.com/office/drawing/2014/main" id="{DBDB7C33-2951-4AA3-96D4-4C56A8B9D7F1}"/>
              </a:ext>
            </a:extLst>
          </p:cNvPr>
          <p:cNvSpPr txBox="1"/>
          <p:nvPr/>
        </p:nvSpPr>
        <p:spPr>
          <a:xfrm>
            <a:off x="327855" y="1260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graphicFrame>
        <p:nvGraphicFramePr>
          <p:cNvPr id="2" name="Tabelle 1">
            <a:extLst>
              <a:ext uri="{FF2B5EF4-FFF2-40B4-BE49-F238E27FC236}">
                <a16:creationId xmlns:a16="http://schemas.microsoft.com/office/drawing/2014/main" id="{35FE0D3E-67C2-4E5D-906F-E48F31378B92}"/>
              </a:ext>
            </a:extLst>
          </p:cNvPr>
          <p:cNvGraphicFramePr>
            <a:graphicFrameLocks noGrp="1"/>
          </p:cNvGraphicFramePr>
          <p:nvPr>
            <p:extLst>
              <p:ext uri="{D42A27DB-BD31-4B8C-83A1-F6EECF244321}">
                <p14:modId xmlns:p14="http://schemas.microsoft.com/office/powerpoint/2010/main" val="1909329770"/>
              </p:ext>
            </p:extLst>
          </p:nvPr>
        </p:nvGraphicFramePr>
        <p:xfrm>
          <a:off x="664586" y="1706401"/>
          <a:ext cx="9812915" cy="3529193"/>
        </p:xfrm>
        <a:graphic>
          <a:graphicData uri="http://schemas.openxmlformats.org/drawingml/2006/table">
            <a:tbl>
              <a:tblPr firstRow="1" firstCol="1" bandRow="1">
                <a:tableStyleId>{7DF18680-E054-41AD-8BC1-D1AEF772440D}</a:tableStyleId>
              </a:tblPr>
              <a:tblGrid>
                <a:gridCol w="4229349">
                  <a:extLst>
                    <a:ext uri="{9D8B030D-6E8A-4147-A177-3AD203B41FA5}">
                      <a16:colId xmlns:a16="http://schemas.microsoft.com/office/drawing/2014/main" val="1182963590"/>
                    </a:ext>
                  </a:extLst>
                </a:gridCol>
                <a:gridCol w="625811">
                  <a:extLst>
                    <a:ext uri="{9D8B030D-6E8A-4147-A177-3AD203B41FA5}">
                      <a16:colId xmlns:a16="http://schemas.microsoft.com/office/drawing/2014/main" val="639767851"/>
                    </a:ext>
                  </a:extLst>
                </a:gridCol>
                <a:gridCol w="868183">
                  <a:extLst>
                    <a:ext uri="{9D8B030D-6E8A-4147-A177-3AD203B41FA5}">
                      <a16:colId xmlns:a16="http://schemas.microsoft.com/office/drawing/2014/main" val="503629211"/>
                    </a:ext>
                  </a:extLst>
                </a:gridCol>
                <a:gridCol w="725838">
                  <a:extLst>
                    <a:ext uri="{9D8B030D-6E8A-4147-A177-3AD203B41FA5}">
                      <a16:colId xmlns:a16="http://schemas.microsoft.com/office/drawing/2014/main" val="4100387219"/>
                    </a:ext>
                  </a:extLst>
                </a:gridCol>
                <a:gridCol w="704038">
                  <a:extLst>
                    <a:ext uri="{9D8B030D-6E8A-4147-A177-3AD203B41FA5}">
                      <a16:colId xmlns:a16="http://schemas.microsoft.com/office/drawing/2014/main" val="1765433532"/>
                    </a:ext>
                  </a:extLst>
                </a:gridCol>
                <a:gridCol w="660436">
                  <a:extLst>
                    <a:ext uri="{9D8B030D-6E8A-4147-A177-3AD203B41FA5}">
                      <a16:colId xmlns:a16="http://schemas.microsoft.com/office/drawing/2014/main" val="436373096"/>
                    </a:ext>
                  </a:extLst>
                </a:gridCol>
                <a:gridCol w="747636">
                  <a:extLst>
                    <a:ext uri="{9D8B030D-6E8A-4147-A177-3AD203B41FA5}">
                      <a16:colId xmlns:a16="http://schemas.microsoft.com/office/drawing/2014/main" val="94606593"/>
                    </a:ext>
                  </a:extLst>
                </a:gridCol>
                <a:gridCol w="704038">
                  <a:extLst>
                    <a:ext uri="{9D8B030D-6E8A-4147-A177-3AD203B41FA5}">
                      <a16:colId xmlns:a16="http://schemas.microsoft.com/office/drawing/2014/main" val="2459375507"/>
                    </a:ext>
                  </a:extLst>
                </a:gridCol>
                <a:gridCol w="547586">
                  <a:extLst>
                    <a:ext uri="{9D8B030D-6E8A-4147-A177-3AD203B41FA5}">
                      <a16:colId xmlns:a16="http://schemas.microsoft.com/office/drawing/2014/main" val="2496895014"/>
                    </a:ext>
                  </a:extLst>
                </a:gridCol>
              </a:tblGrid>
              <a:tr h="127651">
                <a:tc gridSpan="9">
                  <a:txBody>
                    <a:bodyPr/>
                    <a:lstStyle/>
                    <a:p>
                      <a:pPr>
                        <a:lnSpc>
                          <a:spcPct val="107000"/>
                        </a:lnSpc>
                        <a:spcAft>
                          <a:spcPts val="0"/>
                        </a:spcAft>
                        <a:tabLst>
                          <a:tab pos="1663700" algn="l"/>
                        </a:tabLst>
                      </a:pPr>
                      <a:r>
                        <a:rPr lang="en-GB" sz="1400" dirty="0">
                          <a:effectLst/>
                        </a:rPr>
                        <a:t>Activity 1: Policy Paper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3439017"/>
                  </a:ext>
                </a:extLst>
              </a:tr>
              <a:tr h="394771">
                <a:tc>
                  <a:txBody>
                    <a:bodyPr/>
                    <a:lstStyle/>
                    <a:p>
                      <a:pPr>
                        <a:lnSpc>
                          <a:spcPct val="107000"/>
                        </a:lnSpc>
                        <a:spcAft>
                          <a:spcPts val="0"/>
                        </a:spcAft>
                        <a:tabLst>
                          <a:tab pos="1663700" algn="l"/>
                        </a:tabLst>
                      </a:pPr>
                      <a:r>
                        <a:rPr lang="en-GB" sz="1600" dirty="0">
                          <a:effectLst/>
                        </a:rPr>
                        <a:t>Writing parts and providing to UPIT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All partners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30.06.2022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1100">
                          <a:effectLst/>
                        </a:rPr>
                        <a: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1100">
                          <a:effectLst/>
                        </a:rPr>
                        <a: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Not necessary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extLst>
                  <a:ext uri="{0D108BD9-81ED-4DB2-BD59-A6C34878D82A}">
                    <a16:rowId xmlns:a16="http://schemas.microsoft.com/office/drawing/2014/main" val="592913855"/>
                  </a:ext>
                </a:extLst>
              </a:tr>
              <a:tr h="261212">
                <a:tc>
                  <a:txBody>
                    <a:bodyPr/>
                    <a:lstStyle/>
                    <a:p>
                      <a:pPr>
                        <a:lnSpc>
                          <a:spcPct val="107000"/>
                        </a:lnSpc>
                        <a:spcAft>
                          <a:spcPts val="0"/>
                        </a:spcAft>
                        <a:tabLst>
                          <a:tab pos="1663700" algn="l"/>
                        </a:tabLst>
                      </a:pPr>
                      <a:r>
                        <a:rPr lang="en-GB" sz="1600">
                          <a:effectLst/>
                        </a:rPr>
                        <a:t>Writing Policy Paper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UPIT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30.07.2022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extLst>
                  <a:ext uri="{0D108BD9-81ED-4DB2-BD59-A6C34878D82A}">
                    <a16:rowId xmlns:a16="http://schemas.microsoft.com/office/drawing/2014/main" val="3529880340"/>
                  </a:ext>
                </a:extLst>
              </a:tr>
              <a:tr h="795454">
                <a:tc>
                  <a:txBody>
                    <a:bodyPr/>
                    <a:lstStyle/>
                    <a:p>
                      <a:pPr>
                        <a:lnSpc>
                          <a:spcPct val="107000"/>
                        </a:lnSpc>
                        <a:spcAft>
                          <a:spcPts val="0"/>
                        </a:spcAft>
                        <a:tabLst>
                          <a:tab pos="1663700" algn="l"/>
                        </a:tabLst>
                      </a:pPr>
                      <a:r>
                        <a:rPr lang="en-GB" sz="1600" dirty="0">
                          <a:effectLst/>
                        </a:rPr>
                        <a:t>Translation of Policy Paper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UPB, UPIT, WSEI, UD, UDIMA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30.08.2022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extLst>
                  <a:ext uri="{0D108BD9-81ED-4DB2-BD59-A6C34878D82A}">
                    <a16:rowId xmlns:a16="http://schemas.microsoft.com/office/drawing/2014/main" val="1798917463"/>
                  </a:ext>
                </a:extLst>
              </a:tr>
              <a:tr h="261212">
                <a:tc>
                  <a:txBody>
                    <a:bodyPr/>
                    <a:lstStyle/>
                    <a:p>
                      <a:pPr>
                        <a:lnSpc>
                          <a:spcPct val="107000"/>
                        </a:lnSpc>
                        <a:spcAft>
                          <a:spcPts val="0"/>
                        </a:spcAft>
                        <a:tabLst>
                          <a:tab pos="1663700" algn="l"/>
                        </a:tabLst>
                      </a:pPr>
                      <a:r>
                        <a:rPr lang="en-GB" sz="1600">
                          <a:effectLst/>
                        </a:rPr>
                        <a:t>Creation of layout and graphics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dirty="0">
                          <a:effectLst/>
                        </a:rPr>
                        <a:t>IK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30.09.2022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extLst>
                  <a:ext uri="{0D108BD9-81ED-4DB2-BD59-A6C34878D82A}">
                    <a16:rowId xmlns:a16="http://schemas.microsoft.com/office/drawing/2014/main" val="3442734362"/>
                  </a:ext>
                </a:extLst>
              </a:tr>
              <a:tr h="127651">
                <a:tc gridSpan="9">
                  <a:txBody>
                    <a:bodyPr/>
                    <a:lstStyle/>
                    <a:p>
                      <a:pPr>
                        <a:lnSpc>
                          <a:spcPct val="107000"/>
                        </a:lnSpc>
                        <a:spcAft>
                          <a:spcPts val="0"/>
                        </a:spcAft>
                        <a:tabLst>
                          <a:tab pos="1663700" algn="l"/>
                        </a:tabLst>
                      </a:pPr>
                      <a:r>
                        <a:rPr lang="en-GB" sz="1800" dirty="0">
                          <a:effectLst/>
                        </a:rPr>
                        <a:t>Activity 2: Layman´s report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39828272"/>
                  </a:ext>
                </a:extLst>
              </a:tr>
              <a:tr h="261212">
                <a:tc>
                  <a:txBody>
                    <a:bodyPr/>
                    <a:lstStyle/>
                    <a:p>
                      <a:pPr>
                        <a:lnSpc>
                          <a:spcPct val="107000"/>
                        </a:lnSpc>
                        <a:spcAft>
                          <a:spcPts val="0"/>
                        </a:spcAft>
                        <a:tabLst>
                          <a:tab pos="1663700" algn="l"/>
                        </a:tabLst>
                      </a:pPr>
                      <a:r>
                        <a:rPr lang="en-GB" sz="1600" dirty="0">
                          <a:effectLst/>
                        </a:rPr>
                        <a:t>Writing Layman´s Report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UPIT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30.07.2022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extLst>
                  <a:ext uri="{0D108BD9-81ED-4DB2-BD59-A6C34878D82A}">
                    <a16:rowId xmlns:a16="http://schemas.microsoft.com/office/drawing/2014/main" val="2828681353"/>
                  </a:ext>
                </a:extLst>
              </a:tr>
              <a:tr h="795454">
                <a:tc>
                  <a:txBody>
                    <a:bodyPr/>
                    <a:lstStyle/>
                    <a:p>
                      <a:pPr>
                        <a:lnSpc>
                          <a:spcPct val="107000"/>
                        </a:lnSpc>
                        <a:spcAft>
                          <a:spcPts val="0"/>
                        </a:spcAft>
                        <a:tabLst>
                          <a:tab pos="1663700" algn="l"/>
                        </a:tabLst>
                      </a:pPr>
                      <a:r>
                        <a:rPr lang="en-GB" sz="1600">
                          <a:effectLst/>
                        </a:rPr>
                        <a:t>Translation of Policy Paper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UPB, UPIT, WSEI, UD, UDIMA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30.08.2022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extLst>
                  <a:ext uri="{0D108BD9-81ED-4DB2-BD59-A6C34878D82A}">
                    <a16:rowId xmlns:a16="http://schemas.microsoft.com/office/drawing/2014/main" val="2923237902"/>
                  </a:ext>
                </a:extLst>
              </a:tr>
              <a:tr h="261212">
                <a:tc>
                  <a:txBody>
                    <a:bodyPr/>
                    <a:lstStyle/>
                    <a:p>
                      <a:pPr>
                        <a:lnSpc>
                          <a:spcPct val="107000"/>
                        </a:lnSpc>
                        <a:spcAft>
                          <a:spcPts val="0"/>
                        </a:spcAft>
                        <a:tabLst>
                          <a:tab pos="1663700" algn="l"/>
                        </a:tabLst>
                      </a:pPr>
                      <a:r>
                        <a:rPr lang="en-GB" sz="1600" dirty="0">
                          <a:effectLst/>
                        </a:rPr>
                        <a:t>Creation of layout and graphics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dirty="0">
                          <a:effectLst/>
                        </a:rPr>
                        <a:t>IK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30.09.2022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tc>
                  <a:txBody>
                    <a:bodyPr/>
                    <a:lstStyle/>
                    <a:p>
                      <a:pPr>
                        <a:lnSpc>
                          <a:spcPct val="107000"/>
                        </a:lnSpc>
                        <a:spcAft>
                          <a:spcPts val="0"/>
                        </a:spcAft>
                        <a:tabLst>
                          <a:tab pos="1663700" algn="l"/>
                        </a:tabLst>
                      </a:pPr>
                      <a:r>
                        <a:rPr lang="en-US"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4411" marR="44411" marT="0" marB="0"/>
                </a:tc>
                <a:extLst>
                  <a:ext uri="{0D108BD9-81ED-4DB2-BD59-A6C34878D82A}">
                    <a16:rowId xmlns:a16="http://schemas.microsoft.com/office/drawing/2014/main" val="518456217"/>
                  </a:ext>
                </a:extLst>
              </a:tr>
            </a:tbl>
          </a:graphicData>
        </a:graphic>
      </p:graphicFrame>
    </p:spTree>
    <p:extLst>
      <p:ext uri="{BB962C8B-B14F-4D97-AF65-F5344CB8AC3E}">
        <p14:creationId xmlns:p14="http://schemas.microsoft.com/office/powerpoint/2010/main" val="3549132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87AE0-ED30-4289-BD9F-F624104B4583}"/>
              </a:ext>
            </a:extLst>
          </p:cNvPr>
          <p:cNvSpPr>
            <a:spLocks noGrp="1"/>
          </p:cNvSpPr>
          <p:nvPr>
            <p:ph type="title"/>
          </p:nvPr>
        </p:nvSpPr>
        <p:spPr>
          <a:xfrm>
            <a:off x="1817696" y="136053"/>
            <a:ext cx="8085221" cy="987140"/>
          </a:xfrm>
        </p:spPr>
        <p:txBody>
          <a:bodyPr>
            <a:normAutofit/>
          </a:bodyPr>
          <a:lstStyle/>
          <a:p>
            <a:pPr algn="ctr"/>
            <a:r>
              <a:rPr lang="de-DE" sz="4000" dirty="0"/>
              <a:t>Last </a:t>
            </a:r>
            <a:r>
              <a:rPr lang="de-DE" sz="4000" dirty="0" err="1"/>
              <a:t>steps</a:t>
            </a:r>
            <a:r>
              <a:rPr lang="de-DE" sz="4000" dirty="0"/>
              <a:t> - Summary</a:t>
            </a:r>
          </a:p>
        </p:txBody>
      </p:sp>
      <p:sp>
        <p:nvSpPr>
          <p:cNvPr id="4" name="Textfeld 3">
            <a:extLst>
              <a:ext uri="{FF2B5EF4-FFF2-40B4-BE49-F238E27FC236}">
                <a16:creationId xmlns:a16="http://schemas.microsoft.com/office/drawing/2014/main" id="{209C1062-BC6A-4F46-89A1-94D7EF0F66CC}"/>
              </a:ext>
            </a:extLst>
          </p:cNvPr>
          <p:cNvSpPr txBox="1"/>
          <p:nvPr/>
        </p:nvSpPr>
        <p:spPr>
          <a:xfrm>
            <a:off x="327855" y="1260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sp>
        <p:nvSpPr>
          <p:cNvPr id="5" name="Textfeld 4">
            <a:extLst>
              <a:ext uri="{FF2B5EF4-FFF2-40B4-BE49-F238E27FC236}">
                <a16:creationId xmlns:a16="http://schemas.microsoft.com/office/drawing/2014/main" id="{FD4AF595-8D99-4495-9344-635FF33913FA}"/>
              </a:ext>
            </a:extLst>
          </p:cNvPr>
          <p:cNvSpPr txBox="1"/>
          <p:nvPr/>
        </p:nvSpPr>
        <p:spPr>
          <a:xfrm>
            <a:off x="1431902" y="1798177"/>
            <a:ext cx="9328195" cy="3416320"/>
          </a:xfrm>
          <a:prstGeom prst="rect">
            <a:avLst/>
          </a:prstGeom>
          <a:noFill/>
          <a:ln w="28575">
            <a:solidFill>
              <a:srgbClr val="A3CCE1"/>
            </a:solidFill>
          </a:ln>
        </p:spPr>
        <p:txBody>
          <a:bodyPr wrap="none" rtlCol="0">
            <a:spAutoFit/>
          </a:bodyPr>
          <a:lstStyle/>
          <a:p>
            <a:endParaRPr lang="de-DE" dirty="0"/>
          </a:p>
          <a:p>
            <a:r>
              <a:rPr lang="de-DE" b="1" dirty="0"/>
              <a:t>IO2: </a:t>
            </a:r>
            <a:r>
              <a:rPr lang="en-GB" b="1" dirty="0"/>
              <a:t>Development of the Creator Tool</a:t>
            </a:r>
          </a:p>
          <a:p>
            <a:pPr marL="285750" indent="-285750">
              <a:buFont typeface="Arial" panose="020B0604020202020204" pitchFamily="34" charset="0"/>
              <a:buChar char="•"/>
            </a:pPr>
            <a:r>
              <a:rPr lang="de-DE" dirty="0"/>
              <a:t>Translation &amp; </a:t>
            </a:r>
            <a:r>
              <a:rPr lang="de-DE" dirty="0" err="1"/>
              <a:t>Showcasing</a:t>
            </a:r>
            <a:r>
              <a:rPr lang="de-DE" dirty="0"/>
              <a:t> </a:t>
            </a:r>
            <a:r>
              <a:rPr lang="de-DE" dirty="0" err="1"/>
              <a:t>the</a:t>
            </a:r>
            <a:r>
              <a:rPr lang="de-DE" dirty="0"/>
              <a:t> Tool</a:t>
            </a:r>
            <a:endParaRPr lang="en-GB" dirty="0"/>
          </a:p>
          <a:p>
            <a:endParaRPr lang="de-DE" b="1" dirty="0"/>
          </a:p>
          <a:p>
            <a:r>
              <a:rPr lang="de-DE" b="1" dirty="0"/>
              <a:t>IO3: </a:t>
            </a:r>
            <a:r>
              <a:rPr lang="en-GB" b="1" dirty="0"/>
              <a:t>Creation of OER Serious Games as well as learning materials and implementation strategies</a:t>
            </a:r>
          </a:p>
          <a:p>
            <a:pPr marL="285750" indent="-285750">
              <a:buFont typeface="Arial" panose="020B0604020202020204" pitchFamily="34" charset="0"/>
              <a:buChar char="•"/>
            </a:pPr>
            <a:r>
              <a:rPr lang="en-GB" dirty="0"/>
              <a:t>Translation of Games and Learning Scenarios</a:t>
            </a:r>
          </a:p>
          <a:p>
            <a:pPr marL="285750" indent="-285750">
              <a:buFont typeface="Arial" panose="020B0604020202020204" pitchFamily="34" charset="0"/>
              <a:buChar char="•"/>
            </a:pPr>
            <a:endParaRPr lang="de-DE" b="1" dirty="0"/>
          </a:p>
          <a:p>
            <a:r>
              <a:rPr lang="de-DE" b="1" dirty="0"/>
              <a:t>IO4: Development </a:t>
            </a:r>
            <a:r>
              <a:rPr lang="de-DE" b="1" dirty="0" err="1"/>
              <a:t>of</a:t>
            </a:r>
            <a:r>
              <a:rPr lang="de-DE" b="1" dirty="0"/>
              <a:t> Books (</a:t>
            </a:r>
            <a:r>
              <a:rPr lang="de-DE" b="1" dirty="0" err="1"/>
              <a:t>Didactical</a:t>
            </a:r>
            <a:r>
              <a:rPr lang="de-DE" b="1" dirty="0"/>
              <a:t> </a:t>
            </a:r>
            <a:r>
              <a:rPr lang="de-DE" b="1" dirty="0" err="1"/>
              <a:t>handbook</a:t>
            </a:r>
            <a:r>
              <a:rPr lang="de-DE" b="1" dirty="0"/>
              <a:t>, </a:t>
            </a:r>
            <a:r>
              <a:rPr lang="de-DE" b="1" dirty="0" err="1"/>
              <a:t>tool</a:t>
            </a:r>
            <a:r>
              <a:rPr lang="de-DE" b="1" dirty="0"/>
              <a:t> </a:t>
            </a:r>
            <a:r>
              <a:rPr lang="de-DE" b="1" dirty="0" err="1"/>
              <a:t>handbook</a:t>
            </a:r>
            <a:r>
              <a:rPr lang="de-DE" b="1" dirty="0"/>
              <a:t> </a:t>
            </a:r>
            <a:r>
              <a:rPr lang="de-DE" b="1" dirty="0" err="1"/>
              <a:t>for</a:t>
            </a:r>
            <a:r>
              <a:rPr lang="de-DE" b="1" dirty="0"/>
              <a:t> </a:t>
            </a:r>
            <a:r>
              <a:rPr lang="de-DE" b="1" dirty="0" err="1"/>
              <a:t>lecturers</a:t>
            </a:r>
            <a:r>
              <a:rPr lang="de-DE" b="1" dirty="0"/>
              <a:t> and </a:t>
            </a:r>
            <a:r>
              <a:rPr lang="de-DE" b="1" dirty="0" err="1"/>
              <a:t>students</a:t>
            </a:r>
            <a:r>
              <a:rPr lang="de-DE" b="1" dirty="0"/>
              <a:t>)</a:t>
            </a:r>
          </a:p>
          <a:p>
            <a:pPr marL="285750" indent="-285750">
              <a:buFont typeface="Arial" panose="020B0604020202020204" pitchFamily="34" charset="0"/>
              <a:buChar char="•"/>
            </a:pPr>
            <a:r>
              <a:rPr lang="de-DE" dirty="0"/>
              <a:t>Writing </a:t>
            </a:r>
            <a:r>
              <a:rPr lang="de-DE" dirty="0" err="1"/>
              <a:t>parts</a:t>
            </a:r>
            <a:r>
              <a:rPr lang="de-DE" dirty="0"/>
              <a:t> and Translation </a:t>
            </a:r>
            <a:r>
              <a:rPr lang="de-DE" dirty="0" err="1"/>
              <a:t>of</a:t>
            </a:r>
            <a:r>
              <a:rPr lang="de-DE" dirty="0"/>
              <a:t> </a:t>
            </a:r>
            <a:r>
              <a:rPr lang="de-DE" dirty="0" err="1"/>
              <a:t>the</a:t>
            </a:r>
            <a:r>
              <a:rPr lang="de-DE" dirty="0"/>
              <a:t> </a:t>
            </a:r>
            <a:r>
              <a:rPr lang="de-DE" dirty="0" err="1"/>
              <a:t>books</a:t>
            </a:r>
            <a:endParaRPr lang="de-DE" dirty="0"/>
          </a:p>
          <a:p>
            <a:endParaRPr lang="de-DE" b="1" dirty="0"/>
          </a:p>
          <a:p>
            <a:r>
              <a:rPr lang="de-DE" b="1" dirty="0"/>
              <a:t>IO5: Policy Paper and </a:t>
            </a:r>
            <a:r>
              <a:rPr lang="de-DE" b="1" dirty="0" err="1"/>
              <a:t>Layman‘s</a:t>
            </a:r>
            <a:r>
              <a:rPr lang="de-DE" b="1" dirty="0"/>
              <a:t> Report</a:t>
            </a:r>
            <a:endParaRPr lang="en-GB" b="1" dirty="0"/>
          </a:p>
          <a:p>
            <a:pPr marL="285750" indent="-285750">
              <a:buFont typeface="Arial" panose="020B0604020202020204" pitchFamily="34" charset="0"/>
              <a:buChar char="•"/>
            </a:pPr>
            <a:r>
              <a:rPr lang="de-DE" dirty="0"/>
              <a:t>T</a:t>
            </a:r>
            <a:r>
              <a:rPr lang="en-GB" dirty="0" err="1"/>
              <a:t>ranslation</a:t>
            </a:r>
            <a:r>
              <a:rPr lang="en-GB" dirty="0"/>
              <a:t> of the Reports</a:t>
            </a:r>
            <a:endParaRPr lang="de-DE" dirty="0"/>
          </a:p>
        </p:txBody>
      </p:sp>
    </p:spTree>
    <p:extLst>
      <p:ext uri="{BB962C8B-B14F-4D97-AF65-F5344CB8AC3E}">
        <p14:creationId xmlns:p14="http://schemas.microsoft.com/office/powerpoint/2010/main" val="350258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92F149-E614-498A-99EA-C73F5A4E1C80}"/>
              </a:ext>
            </a:extLst>
          </p:cNvPr>
          <p:cNvSpPr>
            <a:spLocks noGrp="1"/>
          </p:cNvSpPr>
          <p:nvPr>
            <p:ph type="title"/>
          </p:nvPr>
        </p:nvSpPr>
        <p:spPr/>
        <p:txBody>
          <a:bodyPr/>
          <a:lstStyle/>
          <a:p>
            <a:pPr algn="ctr"/>
            <a:r>
              <a:rPr lang="de-DE" dirty="0"/>
              <a:t>Dissemination</a:t>
            </a:r>
            <a:endParaRPr lang="en-GB" dirty="0"/>
          </a:p>
        </p:txBody>
      </p:sp>
      <p:sp>
        <p:nvSpPr>
          <p:cNvPr id="3" name="Foliennummernplatzhalter 2">
            <a:extLst>
              <a:ext uri="{FF2B5EF4-FFF2-40B4-BE49-F238E27FC236}">
                <a16:creationId xmlns:a16="http://schemas.microsoft.com/office/drawing/2014/main" id="{64892753-805B-4FA6-B30D-6C1E8EBE113F}"/>
              </a:ext>
            </a:extLst>
          </p:cNvPr>
          <p:cNvSpPr>
            <a:spLocks noGrp="1"/>
          </p:cNvSpPr>
          <p:nvPr>
            <p:ph type="sldNum" sz="quarter" idx="12"/>
          </p:nvPr>
        </p:nvSpPr>
        <p:spPr/>
        <p:txBody>
          <a:bodyPr/>
          <a:lstStyle/>
          <a:p>
            <a:fld id="{777D26D6-DC7F-46FA-BDB4-D2DE73D6DB2E}" type="slidenum">
              <a:rPr lang="de-DE" smtClean="0"/>
              <a:t>12</a:t>
            </a:fld>
            <a:endParaRPr lang="de-DE"/>
          </a:p>
        </p:txBody>
      </p:sp>
      <p:sp>
        <p:nvSpPr>
          <p:cNvPr id="4" name="Textfeld 3">
            <a:extLst>
              <a:ext uri="{FF2B5EF4-FFF2-40B4-BE49-F238E27FC236}">
                <a16:creationId xmlns:a16="http://schemas.microsoft.com/office/drawing/2014/main" id="{221A7188-DB18-460B-B30E-1E93CF88C0B5}"/>
              </a:ext>
            </a:extLst>
          </p:cNvPr>
          <p:cNvSpPr txBox="1"/>
          <p:nvPr/>
        </p:nvSpPr>
        <p:spPr>
          <a:xfrm>
            <a:off x="525379" y="1488327"/>
            <a:ext cx="8085221" cy="2985433"/>
          </a:xfrm>
          <a:prstGeom prst="rect">
            <a:avLst/>
          </a:prstGeom>
          <a:noFill/>
        </p:spPr>
        <p:txBody>
          <a:bodyPr wrap="square" rtlCol="0">
            <a:spAutoFit/>
          </a:bodyPr>
          <a:lstStyle/>
          <a:p>
            <a:pPr marL="342900" indent="-342900">
              <a:buFont typeface="Arial" panose="020B0604020202020204" pitchFamily="34" charset="0"/>
              <a:buChar char="•"/>
            </a:pPr>
            <a:r>
              <a:rPr lang="de-DE" sz="2000" dirty="0" err="1"/>
              <a:t>Please</a:t>
            </a:r>
            <a:r>
              <a:rPr lang="de-DE" sz="2000" dirty="0"/>
              <a:t> </a:t>
            </a:r>
            <a:r>
              <a:rPr lang="de-DE" sz="2000" dirty="0" err="1"/>
              <a:t>disseminate</a:t>
            </a:r>
            <a:r>
              <a:rPr lang="de-DE" sz="2000" dirty="0"/>
              <a:t> </a:t>
            </a:r>
            <a:r>
              <a:rPr lang="de-DE" sz="2000" dirty="0" err="1"/>
              <a:t>the</a:t>
            </a:r>
            <a:r>
              <a:rPr lang="de-DE" sz="2000" dirty="0"/>
              <a:t> </a:t>
            </a:r>
            <a:r>
              <a:rPr lang="de-DE" sz="2000" dirty="0" err="1"/>
              <a:t>project</a:t>
            </a:r>
            <a:r>
              <a:rPr lang="de-DE" sz="2000" dirty="0"/>
              <a:t> and </a:t>
            </a:r>
            <a:r>
              <a:rPr lang="de-DE" sz="2000" dirty="0" err="1"/>
              <a:t>their</a:t>
            </a:r>
            <a:r>
              <a:rPr lang="de-DE" sz="2000" dirty="0"/>
              <a:t> </a:t>
            </a:r>
            <a:r>
              <a:rPr lang="de-DE" sz="2000" dirty="0" err="1"/>
              <a:t>results</a:t>
            </a:r>
            <a:r>
              <a:rPr lang="de-DE" sz="2000" dirty="0"/>
              <a:t> </a:t>
            </a:r>
            <a:r>
              <a:rPr lang="de-DE" sz="2000" dirty="0" err="1"/>
              <a:t>broadly</a:t>
            </a:r>
            <a:r>
              <a:rPr lang="de-DE" sz="2000" dirty="0"/>
              <a: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err="1"/>
              <a:t>Feel</a:t>
            </a:r>
            <a:r>
              <a:rPr lang="de-DE" sz="2000" dirty="0"/>
              <a:t> </a:t>
            </a:r>
            <a:r>
              <a:rPr lang="de-DE" sz="2000" dirty="0" err="1"/>
              <a:t>free</a:t>
            </a:r>
            <a:r>
              <a:rPr lang="de-DE" sz="2000" dirty="0"/>
              <a:t> </a:t>
            </a:r>
            <a:r>
              <a:rPr lang="de-DE" sz="2000" dirty="0" err="1"/>
              <a:t>to</a:t>
            </a:r>
            <a:r>
              <a:rPr lang="de-DE" sz="2000" dirty="0"/>
              <a:t> </a:t>
            </a:r>
            <a:r>
              <a:rPr lang="de-DE" sz="2000" dirty="0" err="1"/>
              <a:t>contact</a:t>
            </a:r>
            <a:r>
              <a:rPr lang="de-DE" sz="2000" dirty="0"/>
              <a:t> </a:t>
            </a:r>
            <a:r>
              <a:rPr lang="de-DE" sz="2000" dirty="0" err="1"/>
              <a:t>us</a:t>
            </a:r>
            <a:r>
              <a:rPr lang="de-DE" sz="2000" dirty="0"/>
              <a:t> </a:t>
            </a:r>
            <a:r>
              <a:rPr lang="de-DE" sz="2000" dirty="0" err="1"/>
              <a:t>for</a:t>
            </a:r>
            <a:r>
              <a:rPr lang="de-DE" sz="2000" dirty="0"/>
              <a:t> </a:t>
            </a:r>
            <a:r>
              <a:rPr lang="de-DE" sz="2000" dirty="0" err="1"/>
              <a:t>more</a:t>
            </a:r>
            <a:r>
              <a:rPr lang="de-DE" sz="2000" dirty="0"/>
              <a:t> </a:t>
            </a:r>
            <a:r>
              <a:rPr lang="de-DE" sz="2000" dirty="0" err="1"/>
              <a:t>dissemination</a:t>
            </a:r>
            <a:r>
              <a:rPr lang="de-DE" sz="2000" dirty="0"/>
              <a:t> </a:t>
            </a:r>
            <a:r>
              <a:rPr lang="de-DE" sz="2000" dirty="0" err="1"/>
              <a:t>ideas</a:t>
            </a:r>
            <a:endParaRPr lang="de-DE" sz="2000" dirty="0"/>
          </a:p>
          <a:p>
            <a:endParaRPr lang="de-DE" dirty="0"/>
          </a:p>
          <a:p>
            <a:endParaRPr lang="de-DE" dirty="0"/>
          </a:p>
          <a:p>
            <a:endParaRPr lang="de-DE" dirty="0"/>
          </a:p>
          <a:p>
            <a:endParaRPr lang="en-GB" dirty="0"/>
          </a:p>
          <a:p>
            <a:r>
              <a:rPr lang="en-GB" dirty="0"/>
              <a:t>Website: </a:t>
            </a:r>
            <a:r>
              <a:rPr lang="en-GB" dirty="0">
                <a:hlinkClick r:id="rId3"/>
              </a:rPr>
              <a:t>https://ideal-game.eduproject.eu/</a:t>
            </a:r>
            <a:endParaRPr lang="en-GB" dirty="0"/>
          </a:p>
          <a:p>
            <a:r>
              <a:rPr lang="de-DE" dirty="0"/>
              <a:t>F</a:t>
            </a:r>
            <a:r>
              <a:rPr lang="en-GB" dirty="0" err="1"/>
              <a:t>acebook</a:t>
            </a:r>
            <a:r>
              <a:rPr lang="en-GB" dirty="0"/>
              <a:t>: Erasmus+ - Project IDEAL GAME</a:t>
            </a:r>
          </a:p>
        </p:txBody>
      </p:sp>
      <p:pic>
        <p:nvPicPr>
          <p:cNvPr id="5" name="Grafik 4">
            <a:extLst>
              <a:ext uri="{FF2B5EF4-FFF2-40B4-BE49-F238E27FC236}">
                <a16:creationId xmlns:a16="http://schemas.microsoft.com/office/drawing/2014/main" id="{23099F80-FD9A-4C0B-AD52-2197A723BE3D}"/>
              </a:ext>
            </a:extLst>
          </p:cNvPr>
          <p:cNvPicPr>
            <a:picLocks noChangeAspect="1"/>
          </p:cNvPicPr>
          <p:nvPr/>
        </p:nvPicPr>
        <p:blipFill>
          <a:blip r:embed="rId4"/>
          <a:stretch>
            <a:fillRect/>
          </a:stretch>
        </p:blipFill>
        <p:spPr>
          <a:xfrm>
            <a:off x="6517559" y="2669958"/>
            <a:ext cx="5400191" cy="2985433"/>
          </a:xfrm>
          <a:prstGeom prst="rect">
            <a:avLst/>
          </a:prstGeom>
        </p:spPr>
      </p:pic>
    </p:spTree>
    <p:extLst>
      <p:ext uri="{BB962C8B-B14F-4D97-AF65-F5344CB8AC3E}">
        <p14:creationId xmlns:p14="http://schemas.microsoft.com/office/powerpoint/2010/main" val="436551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822C6-859D-4AC6-96FB-3AB445D35D78}"/>
              </a:ext>
            </a:extLst>
          </p:cNvPr>
          <p:cNvSpPr>
            <a:spLocks noGrp="1"/>
          </p:cNvSpPr>
          <p:nvPr>
            <p:ph type="sldNum" sz="quarter" idx="12"/>
          </p:nvPr>
        </p:nvSpPr>
        <p:spPr/>
        <p:txBody>
          <a:bodyPr/>
          <a:lstStyle/>
          <a:p>
            <a:fld id="{777D26D6-DC7F-46FA-BDB4-D2DE73D6DB2E}" type="slidenum">
              <a:rPr lang="de-DE" smtClean="0"/>
              <a:t>13</a:t>
            </a:fld>
            <a:endParaRPr lang="de-DE"/>
          </a:p>
        </p:txBody>
      </p:sp>
      <p:sp>
        <p:nvSpPr>
          <p:cNvPr id="3" name="Shape 304">
            <a:extLst>
              <a:ext uri="{FF2B5EF4-FFF2-40B4-BE49-F238E27FC236}">
                <a16:creationId xmlns:a16="http://schemas.microsoft.com/office/drawing/2014/main" id="{06A53E2A-9275-46AF-B092-AA6AAEDF6B76}"/>
              </a:ext>
            </a:extLst>
          </p:cNvPr>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a:p>
            <a:pPr algn="ctr">
              <a:spcBef>
                <a:spcPts val="0"/>
              </a:spcBef>
              <a:buFont typeface="Wingdings 3" charset="2"/>
              <a:buNone/>
            </a:pPr>
            <a:r>
              <a:rPr lang="fi-FI" dirty="0"/>
              <a:t>Marc Beutner</a:t>
            </a:r>
            <a:br>
              <a:rPr lang="fi-FI" dirty="0"/>
            </a:br>
            <a:r>
              <a:rPr lang="fi-FI" dirty="0"/>
              <a:t>University Paderborn, Warburger Str. 100</a:t>
            </a:r>
            <a:br>
              <a:rPr lang="fi-FI" dirty="0"/>
            </a:br>
            <a:r>
              <a:rPr lang="fi-FI" dirty="0"/>
              <a:t>33098 Paderborn, Germany</a:t>
            </a:r>
            <a:br>
              <a:rPr lang="fi-FI" dirty="0"/>
            </a:br>
            <a:r>
              <a:rPr lang="fi-FI" dirty="0">
                <a:hlinkClick r:id="rId2"/>
              </a:rPr>
              <a:t>Marc.Beutner@uni-paderborn.de</a:t>
            </a:r>
            <a:endParaRPr lang="fi-FI" dirty="0"/>
          </a:p>
          <a:p>
            <a:pPr algn="ctr">
              <a:buNone/>
            </a:pPr>
            <a:r>
              <a:rPr lang="fi-FI" sz="1200" dirty="0"/>
              <a:t>https://wiwi.uni-paderborn.de/department5/wirtschaftspaedagogik-prof-beutner</a:t>
            </a:r>
            <a:endParaRPr lang="en" sz="1200" dirty="0"/>
          </a:p>
        </p:txBody>
      </p:sp>
    </p:spTree>
    <p:extLst>
      <p:ext uri="{BB962C8B-B14F-4D97-AF65-F5344CB8AC3E}">
        <p14:creationId xmlns:p14="http://schemas.microsoft.com/office/powerpoint/2010/main" val="240143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EC0FE-911B-482D-9C3E-11CACF923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274" y="377689"/>
            <a:ext cx="4248873" cy="2131891"/>
          </a:xfrm>
          <a:prstGeom prst="rect">
            <a:avLst/>
          </a:prstGeom>
        </p:spPr>
      </p:pic>
      <p:sp>
        <p:nvSpPr>
          <p:cNvPr id="7" name="Textfeld 6">
            <a:extLst>
              <a:ext uri="{FF2B5EF4-FFF2-40B4-BE49-F238E27FC236}">
                <a16:creationId xmlns:a16="http://schemas.microsoft.com/office/drawing/2014/main" id="{D479A8E1-DA03-4720-8B9D-DBB2BC440150}"/>
              </a:ext>
            </a:extLst>
          </p:cNvPr>
          <p:cNvSpPr txBox="1"/>
          <p:nvPr/>
        </p:nvSpPr>
        <p:spPr>
          <a:xfrm>
            <a:off x="1767557" y="2827411"/>
            <a:ext cx="8180306" cy="1969770"/>
          </a:xfrm>
          <a:prstGeom prst="rect">
            <a:avLst/>
          </a:prstGeom>
          <a:noFill/>
        </p:spPr>
        <p:txBody>
          <a:bodyPr wrap="square" rtlCol="0">
            <a:spAutoFit/>
          </a:bodyPr>
          <a:lstStyle/>
          <a:p>
            <a:pPr algn="ctr"/>
            <a:r>
              <a:rPr lang="de-DE" sz="3200" dirty="0"/>
              <a:t>IDEAL-GAME</a:t>
            </a:r>
          </a:p>
          <a:p>
            <a:pPr algn="ctr"/>
            <a:r>
              <a:rPr lang="de-DE" sz="3600" b="1" dirty="0"/>
              <a:t>Last </a:t>
            </a:r>
            <a:r>
              <a:rPr lang="de-DE" sz="3600" b="1" dirty="0" err="1"/>
              <a:t>steps</a:t>
            </a:r>
            <a:r>
              <a:rPr lang="de-DE" sz="3600" b="1" dirty="0"/>
              <a:t> </a:t>
            </a:r>
            <a:r>
              <a:rPr lang="de-DE" sz="3600" b="1" dirty="0" err="1"/>
              <a:t>to</a:t>
            </a:r>
            <a:r>
              <a:rPr lang="de-DE" sz="3600" b="1" dirty="0"/>
              <a:t> do </a:t>
            </a:r>
            <a:r>
              <a:rPr lang="de-DE" sz="3600" b="1" dirty="0" err="1"/>
              <a:t>until</a:t>
            </a:r>
            <a:r>
              <a:rPr lang="de-DE" sz="3600" b="1" dirty="0"/>
              <a:t> </a:t>
            </a:r>
            <a:r>
              <a:rPr lang="de-DE" sz="3600" b="1" dirty="0" err="1"/>
              <a:t>the</a:t>
            </a:r>
            <a:r>
              <a:rPr lang="de-DE" sz="3600" b="1" dirty="0"/>
              <a:t> end </a:t>
            </a:r>
            <a:r>
              <a:rPr lang="de-DE" sz="3600" b="1" dirty="0" err="1"/>
              <a:t>of</a:t>
            </a:r>
            <a:r>
              <a:rPr lang="de-DE" sz="3600" b="1" dirty="0"/>
              <a:t> </a:t>
            </a:r>
            <a:r>
              <a:rPr lang="de-DE" sz="3600" b="1" dirty="0" err="1"/>
              <a:t>the</a:t>
            </a:r>
            <a:r>
              <a:rPr lang="de-DE" sz="3600" b="1" dirty="0"/>
              <a:t> </a:t>
            </a:r>
            <a:r>
              <a:rPr lang="de-DE" sz="3600" b="1" dirty="0" err="1"/>
              <a:t>project</a:t>
            </a:r>
            <a:endParaRPr lang="de-DE" sz="3600" b="1" dirty="0"/>
          </a:p>
          <a:p>
            <a:endParaRPr lang="de-DE" dirty="0"/>
          </a:p>
        </p:txBody>
      </p:sp>
      <p:sp>
        <p:nvSpPr>
          <p:cNvPr id="8" name="Textfeld 7">
            <a:extLst>
              <a:ext uri="{FF2B5EF4-FFF2-40B4-BE49-F238E27FC236}">
                <a16:creationId xmlns:a16="http://schemas.microsoft.com/office/drawing/2014/main" id="{C20B1CC7-E77A-4134-A7ED-C14B50CD9E9E}"/>
              </a:ext>
            </a:extLst>
          </p:cNvPr>
          <p:cNvSpPr txBox="1"/>
          <p:nvPr/>
        </p:nvSpPr>
        <p:spPr>
          <a:xfrm>
            <a:off x="3210895" y="4587581"/>
            <a:ext cx="5578824" cy="1754326"/>
          </a:xfrm>
          <a:prstGeom prst="rect">
            <a:avLst/>
          </a:prstGeom>
          <a:noFill/>
        </p:spPr>
        <p:txBody>
          <a:bodyPr wrap="square" rtlCol="0">
            <a:spAutoFit/>
          </a:bodyPr>
          <a:lstStyle/>
          <a:p>
            <a:pPr algn="ctr"/>
            <a:r>
              <a:rPr lang="en-US" dirty="0"/>
              <a:t>IDEAL-GAME – </a:t>
            </a:r>
          </a:p>
          <a:p>
            <a:pPr algn="ctr"/>
            <a:r>
              <a:rPr lang="en-US" dirty="0"/>
              <a:t>Final Meeting</a:t>
            </a:r>
          </a:p>
          <a:p>
            <a:pPr algn="ctr"/>
            <a:r>
              <a:rPr lang="en-US" dirty="0"/>
              <a:t>Host: </a:t>
            </a:r>
            <a:r>
              <a:rPr lang="de-DE" dirty="0"/>
              <a:t>University </a:t>
            </a:r>
            <a:r>
              <a:rPr lang="de-DE" dirty="0" err="1"/>
              <a:t>of</a:t>
            </a:r>
            <a:r>
              <a:rPr lang="de-DE" dirty="0"/>
              <a:t> Paderborn, Germany</a:t>
            </a:r>
          </a:p>
          <a:p>
            <a:pPr algn="ctr"/>
            <a:r>
              <a:rPr lang="de-DE" dirty="0"/>
              <a:t>28th – 30th </a:t>
            </a:r>
            <a:r>
              <a:rPr lang="en-GB" dirty="0"/>
              <a:t>of November 2022</a:t>
            </a:r>
          </a:p>
          <a:p>
            <a:pPr algn="ctr"/>
            <a:endParaRPr lang="en-US" dirty="0"/>
          </a:p>
          <a:p>
            <a:pPr algn="ctr"/>
            <a:r>
              <a:rPr lang="en-US" dirty="0"/>
              <a:t>Project Number: 2020-1-DE01-KA203-005682 </a:t>
            </a:r>
          </a:p>
        </p:txBody>
      </p:sp>
    </p:spTree>
    <p:extLst>
      <p:ext uri="{BB962C8B-B14F-4D97-AF65-F5344CB8AC3E}">
        <p14:creationId xmlns:p14="http://schemas.microsoft.com/office/powerpoint/2010/main" val="64717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8E7E2-03E3-49D8-A722-C9ECABEFE5CF}"/>
              </a:ext>
            </a:extLst>
          </p:cNvPr>
          <p:cNvSpPr>
            <a:spLocks noGrp="1"/>
          </p:cNvSpPr>
          <p:nvPr>
            <p:ph type="title"/>
          </p:nvPr>
        </p:nvSpPr>
        <p:spPr/>
        <p:txBody>
          <a:bodyPr/>
          <a:lstStyle/>
          <a:p>
            <a:pPr algn="ctr"/>
            <a:r>
              <a:rPr lang="de-DE" dirty="0" err="1"/>
              <a:t>Overview</a:t>
            </a:r>
            <a:r>
              <a:rPr lang="de-DE" dirty="0"/>
              <a:t> – </a:t>
            </a:r>
            <a:r>
              <a:rPr lang="de-DE" dirty="0" err="1"/>
              <a:t>Intellectual</a:t>
            </a:r>
            <a:r>
              <a:rPr lang="de-DE" dirty="0"/>
              <a:t> Outputs</a:t>
            </a:r>
            <a:endParaRPr lang="en-GB" dirty="0"/>
          </a:p>
        </p:txBody>
      </p:sp>
      <p:sp>
        <p:nvSpPr>
          <p:cNvPr id="3" name="Foliennummernplatzhalter 2">
            <a:extLst>
              <a:ext uri="{FF2B5EF4-FFF2-40B4-BE49-F238E27FC236}">
                <a16:creationId xmlns:a16="http://schemas.microsoft.com/office/drawing/2014/main" id="{AE76E09B-7860-4B6E-97BE-068C878354A9}"/>
              </a:ext>
            </a:extLst>
          </p:cNvPr>
          <p:cNvSpPr>
            <a:spLocks noGrp="1"/>
          </p:cNvSpPr>
          <p:nvPr>
            <p:ph type="sldNum" sz="quarter" idx="12"/>
          </p:nvPr>
        </p:nvSpPr>
        <p:spPr/>
        <p:txBody>
          <a:bodyPr/>
          <a:lstStyle/>
          <a:p>
            <a:fld id="{777D26D6-DC7F-46FA-BDB4-D2DE73D6DB2E}" type="slidenum">
              <a:rPr lang="de-DE" smtClean="0"/>
              <a:t>3</a:t>
            </a:fld>
            <a:endParaRPr lang="de-DE"/>
          </a:p>
        </p:txBody>
      </p:sp>
      <p:pic>
        <p:nvPicPr>
          <p:cNvPr id="4" name="Grafik 3">
            <a:extLst>
              <a:ext uri="{FF2B5EF4-FFF2-40B4-BE49-F238E27FC236}">
                <a16:creationId xmlns:a16="http://schemas.microsoft.com/office/drawing/2014/main" id="{E733469E-7454-44A8-AE2F-6E044616395B}"/>
              </a:ext>
            </a:extLst>
          </p:cNvPr>
          <p:cNvPicPr>
            <a:picLocks noChangeAspect="1"/>
          </p:cNvPicPr>
          <p:nvPr/>
        </p:nvPicPr>
        <p:blipFill>
          <a:blip r:embed="rId3"/>
          <a:stretch>
            <a:fillRect/>
          </a:stretch>
        </p:blipFill>
        <p:spPr>
          <a:xfrm>
            <a:off x="994679" y="1357305"/>
            <a:ext cx="11163672" cy="4586295"/>
          </a:xfrm>
          <a:prstGeom prst="rect">
            <a:avLst/>
          </a:prstGeom>
        </p:spPr>
      </p:pic>
    </p:spTree>
    <p:extLst>
      <p:ext uri="{BB962C8B-B14F-4D97-AF65-F5344CB8AC3E}">
        <p14:creationId xmlns:p14="http://schemas.microsoft.com/office/powerpoint/2010/main" val="310354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Gerade Verbindung 16"/>
          <p:cNvCxnSpPr/>
          <p:nvPr/>
        </p:nvCxnSpPr>
        <p:spPr>
          <a:xfrm flipV="1">
            <a:off x="7215573" y="2438343"/>
            <a:ext cx="0" cy="28610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9" name="Gerade Verbindung 16"/>
          <p:cNvCxnSpPr/>
          <p:nvPr/>
        </p:nvCxnSpPr>
        <p:spPr>
          <a:xfrm flipV="1">
            <a:off x="8245822" y="2438343"/>
            <a:ext cx="0" cy="28610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F00A4C32-1264-4D6D-89B9-7958D3BA2FD5}"/>
              </a:ext>
            </a:extLst>
          </p:cNvPr>
          <p:cNvSpPr>
            <a:spLocks noGrp="1"/>
          </p:cNvSpPr>
          <p:nvPr>
            <p:ph type="title"/>
          </p:nvPr>
        </p:nvSpPr>
        <p:spPr>
          <a:xfrm>
            <a:off x="1753354" y="198837"/>
            <a:ext cx="8085221" cy="987140"/>
          </a:xfrm>
        </p:spPr>
        <p:txBody>
          <a:bodyPr>
            <a:normAutofit/>
          </a:bodyPr>
          <a:lstStyle/>
          <a:p>
            <a:pPr algn="ctr"/>
            <a:r>
              <a:rPr lang="en-US" sz="3600" dirty="0"/>
              <a:t>Project timeline - IOs</a:t>
            </a:r>
            <a:endParaRPr lang="de-DE" sz="3600" dirty="0"/>
          </a:p>
        </p:txBody>
      </p:sp>
      <p:sp>
        <p:nvSpPr>
          <p:cNvPr id="3" name="Foliennummernplatzhalter 2">
            <a:extLst>
              <a:ext uri="{FF2B5EF4-FFF2-40B4-BE49-F238E27FC236}">
                <a16:creationId xmlns:a16="http://schemas.microsoft.com/office/drawing/2014/main" id="{1E55D477-E9AC-4DCF-BF0C-42D2052CAD2A}"/>
              </a:ext>
            </a:extLst>
          </p:cNvPr>
          <p:cNvSpPr>
            <a:spLocks noGrp="1"/>
          </p:cNvSpPr>
          <p:nvPr>
            <p:ph type="sldNum" sz="quarter" idx="12"/>
          </p:nvPr>
        </p:nvSpPr>
        <p:spPr/>
        <p:txBody>
          <a:bodyPr/>
          <a:lstStyle/>
          <a:p>
            <a:fld id="{777D26D6-DC7F-46FA-BDB4-D2DE73D6DB2E}" type="slidenum">
              <a:rPr lang="de-DE" smtClean="0"/>
              <a:t>4</a:t>
            </a:fld>
            <a:endParaRPr lang="de-DE" dirty="0"/>
          </a:p>
        </p:txBody>
      </p:sp>
      <p:cxnSp>
        <p:nvCxnSpPr>
          <p:cNvPr id="7" name="Gerade Verbindung mit Pfeil 6"/>
          <p:cNvCxnSpPr/>
          <p:nvPr/>
        </p:nvCxnSpPr>
        <p:spPr>
          <a:xfrm>
            <a:off x="2074799" y="5331583"/>
            <a:ext cx="7907401" cy="41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H="1" flipV="1">
            <a:off x="2078375" y="2250821"/>
            <a:ext cx="3573" cy="30879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3"/>
          <p:cNvCxnSpPr/>
          <p:nvPr/>
        </p:nvCxnSpPr>
        <p:spPr>
          <a:xfrm>
            <a:off x="3146370"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Gerade Verbindung 5"/>
          <p:cNvCxnSpPr/>
          <p:nvPr/>
        </p:nvCxnSpPr>
        <p:spPr>
          <a:xfrm>
            <a:off x="4164361" y="5331584"/>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Gerade Verbindung 6"/>
          <p:cNvCxnSpPr/>
          <p:nvPr/>
        </p:nvCxnSpPr>
        <p:spPr>
          <a:xfrm>
            <a:off x="5182353"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Gerade Verbindung 7"/>
          <p:cNvCxnSpPr/>
          <p:nvPr/>
        </p:nvCxnSpPr>
        <p:spPr>
          <a:xfrm>
            <a:off x="6200344" y="5331584"/>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Gerade Verbindung 8"/>
          <p:cNvCxnSpPr/>
          <p:nvPr/>
        </p:nvCxnSpPr>
        <p:spPr>
          <a:xfrm>
            <a:off x="7218336" y="5331584"/>
            <a:ext cx="0" cy="24011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2726007" y="5557478"/>
            <a:ext cx="864094" cy="392415"/>
          </a:xfrm>
          <a:prstGeom prst="rect">
            <a:avLst/>
          </a:prstGeom>
          <a:noFill/>
        </p:spPr>
        <p:txBody>
          <a:bodyPr wrap="square" rtlCol="0">
            <a:spAutoFit/>
          </a:bodyPr>
          <a:lstStyle/>
          <a:p>
            <a:pPr algn="ctr"/>
            <a:r>
              <a:rPr lang="de-DE" sz="975" dirty="0" err="1"/>
              <a:t>December</a:t>
            </a:r>
            <a:br>
              <a:rPr lang="de-DE" sz="975" dirty="0"/>
            </a:br>
            <a:r>
              <a:rPr lang="de-DE" sz="975" dirty="0"/>
              <a:t>2020</a:t>
            </a:r>
          </a:p>
        </p:txBody>
      </p:sp>
      <p:sp>
        <p:nvSpPr>
          <p:cNvPr id="15" name="Textfeld 14"/>
          <p:cNvSpPr txBox="1"/>
          <p:nvPr/>
        </p:nvSpPr>
        <p:spPr>
          <a:xfrm>
            <a:off x="3762721" y="5566842"/>
            <a:ext cx="833125" cy="392415"/>
          </a:xfrm>
          <a:prstGeom prst="rect">
            <a:avLst/>
          </a:prstGeom>
          <a:noFill/>
        </p:spPr>
        <p:txBody>
          <a:bodyPr wrap="square" rtlCol="0">
            <a:spAutoFit/>
          </a:bodyPr>
          <a:lstStyle/>
          <a:p>
            <a:pPr algn="ctr"/>
            <a:r>
              <a:rPr lang="de-DE" sz="975" dirty="0"/>
              <a:t>April</a:t>
            </a:r>
          </a:p>
          <a:p>
            <a:pPr algn="ctr"/>
            <a:r>
              <a:rPr lang="de-DE" sz="975" dirty="0"/>
              <a:t>2021</a:t>
            </a:r>
          </a:p>
        </p:txBody>
      </p:sp>
      <p:sp>
        <p:nvSpPr>
          <p:cNvPr id="16" name="Textfeld 15"/>
          <p:cNvSpPr txBox="1"/>
          <p:nvPr/>
        </p:nvSpPr>
        <p:spPr>
          <a:xfrm>
            <a:off x="4668281" y="5566843"/>
            <a:ext cx="974431" cy="392415"/>
          </a:xfrm>
          <a:prstGeom prst="rect">
            <a:avLst/>
          </a:prstGeom>
          <a:noFill/>
        </p:spPr>
        <p:txBody>
          <a:bodyPr wrap="square" rtlCol="0">
            <a:spAutoFit/>
          </a:bodyPr>
          <a:lstStyle/>
          <a:p>
            <a:pPr algn="ctr"/>
            <a:r>
              <a:rPr lang="de-DE" sz="975" dirty="0"/>
              <a:t>August</a:t>
            </a:r>
          </a:p>
          <a:p>
            <a:pPr algn="ctr"/>
            <a:r>
              <a:rPr lang="de-DE" sz="975" dirty="0"/>
              <a:t>2021</a:t>
            </a:r>
          </a:p>
        </p:txBody>
      </p:sp>
      <p:sp>
        <p:nvSpPr>
          <p:cNvPr id="17" name="Textfeld 16"/>
          <p:cNvSpPr txBox="1"/>
          <p:nvPr/>
        </p:nvSpPr>
        <p:spPr>
          <a:xfrm>
            <a:off x="5716807" y="5569916"/>
            <a:ext cx="1005266" cy="392415"/>
          </a:xfrm>
          <a:prstGeom prst="rect">
            <a:avLst/>
          </a:prstGeom>
          <a:noFill/>
        </p:spPr>
        <p:txBody>
          <a:bodyPr wrap="square" rtlCol="0">
            <a:spAutoFit/>
          </a:bodyPr>
          <a:lstStyle/>
          <a:p>
            <a:pPr algn="ctr"/>
            <a:r>
              <a:rPr lang="de-DE" sz="975" dirty="0" err="1"/>
              <a:t>December</a:t>
            </a:r>
            <a:endParaRPr lang="de-DE" sz="975" dirty="0"/>
          </a:p>
          <a:p>
            <a:pPr algn="ctr"/>
            <a:r>
              <a:rPr lang="de-DE" sz="975" dirty="0"/>
              <a:t>2021</a:t>
            </a:r>
          </a:p>
        </p:txBody>
      </p:sp>
      <p:sp>
        <p:nvSpPr>
          <p:cNvPr id="18" name="Textfeld 17"/>
          <p:cNvSpPr txBox="1"/>
          <p:nvPr/>
        </p:nvSpPr>
        <p:spPr>
          <a:xfrm>
            <a:off x="6745340" y="5566842"/>
            <a:ext cx="971457" cy="392415"/>
          </a:xfrm>
          <a:prstGeom prst="rect">
            <a:avLst/>
          </a:prstGeom>
          <a:noFill/>
        </p:spPr>
        <p:txBody>
          <a:bodyPr wrap="square" rtlCol="0">
            <a:spAutoFit/>
          </a:bodyPr>
          <a:lstStyle/>
          <a:p>
            <a:pPr algn="ctr"/>
            <a:r>
              <a:rPr lang="de-DE" sz="975" dirty="0"/>
              <a:t>April</a:t>
            </a:r>
            <a:br>
              <a:rPr lang="de-DE" sz="975" dirty="0"/>
            </a:br>
            <a:r>
              <a:rPr lang="de-DE" sz="975" dirty="0"/>
              <a:t>2022</a:t>
            </a:r>
          </a:p>
        </p:txBody>
      </p:sp>
      <p:cxnSp>
        <p:nvCxnSpPr>
          <p:cNvPr id="19" name="Gerade Verbindung 16"/>
          <p:cNvCxnSpPr/>
          <p:nvPr/>
        </p:nvCxnSpPr>
        <p:spPr>
          <a:xfrm flipV="1">
            <a:off x="6207414" y="2438343"/>
            <a:ext cx="0" cy="28610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1753354" y="5413482"/>
            <a:ext cx="972653" cy="692497"/>
          </a:xfrm>
          <a:prstGeom prst="rect">
            <a:avLst/>
          </a:prstGeom>
          <a:noFill/>
        </p:spPr>
        <p:txBody>
          <a:bodyPr wrap="square" rtlCol="0">
            <a:spAutoFit/>
          </a:bodyPr>
          <a:lstStyle/>
          <a:p>
            <a:pPr algn="ctr"/>
            <a:r>
              <a:rPr lang="de-DE" sz="975" dirty="0"/>
              <a:t>Start </a:t>
            </a:r>
            <a:r>
              <a:rPr lang="de-DE" sz="975" dirty="0" err="1"/>
              <a:t>of</a:t>
            </a:r>
            <a:r>
              <a:rPr lang="de-DE" sz="975" dirty="0"/>
              <a:t> </a:t>
            </a:r>
            <a:r>
              <a:rPr lang="de-DE" sz="975" dirty="0" err="1"/>
              <a:t>the</a:t>
            </a:r>
            <a:br>
              <a:rPr lang="de-DE" sz="975" dirty="0"/>
            </a:br>
            <a:r>
              <a:rPr lang="de-DE" sz="975" dirty="0" err="1"/>
              <a:t>project</a:t>
            </a:r>
            <a:endParaRPr lang="de-DE" sz="975" dirty="0"/>
          </a:p>
          <a:p>
            <a:pPr algn="ctr"/>
            <a:r>
              <a:rPr lang="de-DE" sz="975" dirty="0"/>
              <a:t>September </a:t>
            </a:r>
          </a:p>
          <a:p>
            <a:pPr algn="ctr"/>
            <a:r>
              <a:rPr lang="de-DE" sz="975" dirty="0"/>
              <a:t>2020</a:t>
            </a:r>
          </a:p>
        </p:txBody>
      </p:sp>
      <p:sp>
        <p:nvSpPr>
          <p:cNvPr id="21" name="Rechteck 20"/>
          <p:cNvSpPr/>
          <p:nvPr/>
        </p:nvSpPr>
        <p:spPr>
          <a:xfrm>
            <a:off x="8861425" y="5407361"/>
            <a:ext cx="1179006" cy="542456"/>
          </a:xfrm>
          <a:prstGeom prst="rect">
            <a:avLst/>
          </a:prstGeom>
        </p:spPr>
        <p:txBody>
          <a:bodyPr wrap="square">
            <a:spAutoFit/>
          </a:bodyPr>
          <a:lstStyle/>
          <a:p>
            <a:pPr algn="ctr"/>
            <a:r>
              <a:rPr lang="de-DE" sz="975" dirty="0"/>
              <a:t>- Finish -</a:t>
            </a:r>
            <a:br>
              <a:rPr lang="de-DE" sz="975" dirty="0"/>
            </a:br>
            <a:r>
              <a:rPr lang="de-DE" sz="975" dirty="0"/>
              <a:t>End </a:t>
            </a:r>
            <a:r>
              <a:rPr lang="de-DE" sz="975" dirty="0" err="1"/>
              <a:t>of</a:t>
            </a:r>
            <a:r>
              <a:rPr lang="de-DE" sz="975" dirty="0"/>
              <a:t> </a:t>
            </a:r>
            <a:r>
              <a:rPr lang="de-DE" sz="975" dirty="0" err="1"/>
              <a:t>the</a:t>
            </a:r>
            <a:r>
              <a:rPr lang="de-DE" sz="975" dirty="0"/>
              <a:t> </a:t>
            </a:r>
            <a:r>
              <a:rPr lang="de-DE" sz="975" dirty="0" err="1"/>
              <a:t>project</a:t>
            </a:r>
            <a:br>
              <a:rPr lang="de-DE" sz="975" dirty="0"/>
            </a:br>
            <a:r>
              <a:rPr lang="de-DE" sz="975" dirty="0" err="1"/>
              <a:t>December</a:t>
            </a:r>
            <a:r>
              <a:rPr lang="de-DE" sz="975" dirty="0"/>
              <a:t> 2022</a:t>
            </a:r>
          </a:p>
        </p:txBody>
      </p:sp>
      <p:sp>
        <p:nvSpPr>
          <p:cNvPr id="22" name="Abgerundetes Rechteck 21"/>
          <p:cNvSpPr/>
          <p:nvPr/>
        </p:nvSpPr>
        <p:spPr>
          <a:xfrm>
            <a:off x="2087201" y="1538067"/>
            <a:ext cx="7161586" cy="712274"/>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1500" b="1" dirty="0">
                <a:solidFill>
                  <a:schemeClr val="accent1">
                    <a:lumMod val="50000"/>
                  </a:schemeClr>
                </a:solidFill>
                <a:latin typeface="Calibri" pitchFamily="34" charset="0"/>
                <a:ea typeface="Calibri" pitchFamily="34" charset="0"/>
                <a:cs typeface="Times New Roman" pitchFamily="18" charset="0"/>
              </a:rPr>
              <a:t>Intellectual Outputs</a:t>
            </a:r>
            <a:br>
              <a:rPr lang="en-US" sz="1500" b="1" dirty="0">
                <a:solidFill>
                  <a:schemeClr val="accent1">
                    <a:lumMod val="50000"/>
                  </a:schemeClr>
                </a:solidFill>
                <a:latin typeface="Calibri" pitchFamily="34" charset="0"/>
                <a:ea typeface="Calibri" pitchFamily="34" charset="0"/>
                <a:cs typeface="Times New Roman" pitchFamily="18" charset="0"/>
              </a:rPr>
            </a:br>
            <a:r>
              <a:rPr lang="en-US" sz="1500" b="1" dirty="0">
                <a:solidFill>
                  <a:schemeClr val="accent1">
                    <a:lumMod val="50000"/>
                  </a:schemeClr>
                </a:solidFill>
                <a:latin typeface="Calibri" pitchFamily="34" charset="0"/>
                <a:ea typeface="Calibri" pitchFamily="34" charset="0"/>
                <a:cs typeface="Times New Roman" pitchFamily="18" charset="0"/>
              </a:rPr>
              <a:t>of </a:t>
            </a:r>
            <a:r>
              <a:rPr lang="de-DE" sz="1500" b="1" dirty="0" err="1">
                <a:solidFill>
                  <a:schemeClr val="accent1">
                    <a:lumMod val="50000"/>
                  </a:schemeClr>
                </a:solidFill>
                <a:latin typeface="Calibri" pitchFamily="34" charset="0"/>
                <a:ea typeface="Calibri" pitchFamily="34" charset="0"/>
                <a:cs typeface="Times New Roman" pitchFamily="18" charset="0"/>
              </a:rPr>
              <a:t>the</a:t>
            </a:r>
            <a:r>
              <a:rPr lang="de-DE" sz="1500" b="1" dirty="0">
                <a:solidFill>
                  <a:schemeClr val="accent1">
                    <a:lumMod val="50000"/>
                  </a:schemeClr>
                </a:solidFill>
                <a:latin typeface="Calibri" pitchFamily="34" charset="0"/>
                <a:ea typeface="Calibri" pitchFamily="34" charset="0"/>
                <a:cs typeface="Times New Roman" pitchFamily="18" charset="0"/>
              </a:rPr>
              <a:t> IDEAL GAME </a:t>
            </a:r>
            <a:r>
              <a:rPr lang="de-DE" sz="1500" b="1" dirty="0" err="1">
                <a:solidFill>
                  <a:schemeClr val="accent1">
                    <a:lumMod val="50000"/>
                  </a:schemeClr>
                </a:solidFill>
                <a:latin typeface="Calibri" pitchFamily="34" charset="0"/>
                <a:ea typeface="Calibri" pitchFamily="34" charset="0"/>
                <a:cs typeface="Times New Roman" pitchFamily="18" charset="0"/>
              </a:rPr>
              <a:t>project</a:t>
            </a:r>
            <a:endParaRPr lang="en-US" sz="1500" b="1" dirty="0">
              <a:solidFill>
                <a:schemeClr val="accent1">
                  <a:lumMod val="50000"/>
                </a:schemeClr>
              </a:solidFill>
              <a:latin typeface="Arial" pitchFamily="34" charset="0"/>
              <a:cs typeface="Arial" pitchFamily="34" charset="0"/>
            </a:endParaRPr>
          </a:p>
        </p:txBody>
      </p:sp>
      <p:cxnSp>
        <p:nvCxnSpPr>
          <p:cNvPr id="24" name="Gerade Verbindung 24"/>
          <p:cNvCxnSpPr/>
          <p:nvPr/>
        </p:nvCxnSpPr>
        <p:spPr>
          <a:xfrm flipV="1">
            <a:off x="9280366" y="2185004"/>
            <a:ext cx="0" cy="3168275"/>
          </a:xfrm>
          <a:prstGeom prst="line">
            <a:avLst/>
          </a:prstGeom>
          <a:ln w="38100">
            <a:solidFill>
              <a:schemeClr val="accent1"/>
            </a:solidFill>
          </a:ln>
        </p:spPr>
        <p:style>
          <a:lnRef idx="1">
            <a:schemeClr val="accent6"/>
          </a:lnRef>
          <a:fillRef idx="2">
            <a:schemeClr val="accent6"/>
          </a:fillRef>
          <a:effectRef idx="1">
            <a:schemeClr val="accent6"/>
          </a:effectRef>
          <a:fontRef idx="minor">
            <a:schemeClr val="dk1"/>
          </a:fontRef>
        </p:style>
      </p:cxnSp>
      <p:cxnSp>
        <p:nvCxnSpPr>
          <p:cNvPr id="25" name="Gerade Verbindung 25"/>
          <p:cNvCxnSpPr/>
          <p:nvPr/>
        </p:nvCxnSpPr>
        <p:spPr>
          <a:xfrm flipV="1">
            <a:off x="5182355" y="2438343"/>
            <a:ext cx="1" cy="29753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6" name="Gerade Verbindung 26"/>
          <p:cNvCxnSpPr/>
          <p:nvPr/>
        </p:nvCxnSpPr>
        <p:spPr>
          <a:xfrm flipV="1">
            <a:off x="4163309" y="2438343"/>
            <a:ext cx="0" cy="30896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8"/>
          <p:cNvCxnSpPr/>
          <p:nvPr/>
        </p:nvCxnSpPr>
        <p:spPr>
          <a:xfrm flipV="1">
            <a:off x="3144321" y="2438345"/>
            <a:ext cx="14733" cy="289323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8" name="Abgerundetes Rechteck 27"/>
          <p:cNvSpPr/>
          <p:nvPr/>
        </p:nvSpPr>
        <p:spPr>
          <a:xfrm>
            <a:off x="2105453" y="2553316"/>
            <a:ext cx="1553777"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IO1</a:t>
            </a:r>
            <a:endParaRPr lang="en-US" sz="825" b="1" dirty="0">
              <a:solidFill>
                <a:schemeClr val="accent1">
                  <a:lumMod val="50000"/>
                </a:schemeClr>
              </a:solidFill>
            </a:endParaRPr>
          </a:p>
          <a:p>
            <a:pPr algn="ctr"/>
            <a:r>
              <a:rPr lang="en-US" sz="825" b="1" dirty="0">
                <a:solidFill>
                  <a:schemeClr val="accent1">
                    <a:lumMod val="50000"/>
                  </a:schemeClr>
                </a:solidFill>
              </a:rPr>
              <a:t>01-09-2020 to 28-02-2021</a:t>
            </a:r>
          </a:p>
        </p:txBody>
      </p:sp>
      <p:sp>
        <p:nvSpPr>
          <p:cNvPr id="29" name="Abgerundetes Rechteck 28"/>
          <p:cNvSpPr/>
          <p:nvPr/>
        </p:nvSpPr>
        <p:spPr>
          <a:xfrm>
            <a:off x="2446832" y="3042225"/>
            <a:ext cx="5498557"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IO2</a:t>
            </a:r>
          </a:p>
          <a:p>
            <a:pPr algn="ctr"/>
            <a:r>
              <a:rPr lang="en-US" sz="825" b="1" dirty="0">
                <a:solidFill>
                  <a:schemeClr val="accent1">
                    <a:lumMod val="50000"/>
                  </a:schemeClr>
                </a:solidFill>
              </a:rPr>
              <a:t>01-10-2020 to 31-07-2022</a:t>
            </a:r>
          </a:p>
        </p:txBody>
      </p:sp>
      <p:sp>
        <p:nvSpPr>
          <p:cNvPr id="30" name="Abgerundetes Rechteck 29"/>
          <p:cNvSpPr/>
          <p:nvPr/>
        </p:nvSpPr>
        <p:spPr>
          <a:xfrm>
            <a:off x="4578174" y="3531575"/>
            <a:ext cx="2965815"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100" b="1" dirty="0">
                <a:solidFill>
                  <a:schemeClr val="accent1">
                    <a:lumMod val="50000"/>
                  </a:schemeClr>
                </a:solidFill>
              </a:rPr>
              <a:t>IO3</a:t>
            </a:r>
          </a:p>
          <a:p>
            <a:pPr algn="ctr"/>
            <a:r>
              <a:rPr lang="en-US" sz="825" b="1" dirty="0">
                <a:solidFill>
                  <a:schemeClr val="accent1">
                    <a:lumMod val="50000"/>
                  </a:schemeClr>
                </a:solidFill>
              </a:rPr>
              <a:t>01-06-2021 to 20-05-2022</a:t>
            </a:r>
          </a:p>
        </p:txBody>
      </p:sp>
      <p:sp>
        <p:nvSpPr>
          <p:cNvPr id="31" name="Abgerundetes Rechteck 30"/>
          <p:cNvSpPr/>
          <p:nvPr/>
        </p:nvSpPr>
        <p:spPr>
          <a:xfrm>
            <a:off x="6216899" y="4040420"/>
            <a:ext cx="2002251"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IO4</a:t>
            </a:r>
            <a:br>
              <a:rPr lang="en-US" sz="825" b="1" dirty="0">
                <a:solidFill>
                  <a:schemeClr val="accent1">
                    <a:lumMod val="50000"/>
                  </a:schemeClr>
                </a:solidFill>
              </a:rPr>
            </a:br>
            <a:r>
              <a:rPr lang="en-US" sz="825" b="1" dirty="0">
                <a:solidFill>
                  <a:schemeClr val="accent1">
                    <a:lumMod val="50000"/>
                  </a:schemeClr>
                </a:solidFill>
              </a:rPr>
              <a:t>01-01-2022 to 01-08-2022</a:t>
            </a:r>
          </a:p>
        </p:txBody>
      </p:sp>
      <p:sp>
        <p:nvSpPr>
          <p:cNvPr id="33" name="Abgerundetes Rechteck 32"/>
          <p:cNvSpPr/>
          <p:nvPr/>
        </p:nvSpPr>
        <p:spPr>
          <a:xfrm>
            <a:off x="7524326" y="4590279"/>
            <a:ext cx="980578" cy="428628"/>
          </a:xfrm>
          <a:prstGeom prst="round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b="1" dirty="0">
                <a:solidFill>
                  <a:schemeClr val="accent1">
                    <a:lumMod val="50000"/>
                  </a:schemeClr>
                </a:solidFill>
              </a:rPr>
              <a:t>IO5</a:t>
            </a:r>
            <a:br>
              <a:rPr lang="en-US" sz="825" b="1" dirty="0">
                <a:solidFill>
                  <a:schemeClr val="accent1">
                    <a:lumMod val="50000"/>
                  </a:schemeClr>
                </a:solidFill>
              </a:rPr>
            </a:br>
            <a:r>
              <a:rPr lang="en-US" sz="825" b="1" dirty="0">
                <a:solidFill>
                  <a:schemeClr val="accent1">
                    <a:lumMod val="50000"/>
                  </a:schemeClr>
                </a:solidFill>
              </a:rPr>
              <a:t>01-03-2022 to </a:t>
            </a:r>
          </a:p>
          <a:p>
            <a:pPr algn="ctr"/>
            <a:r>
              <a:rPr lang="en-US" sz="825" b="1" dirty="0">
                <a:solidFill>
                  <a:schemeClr val="accent1">
                    <a:lumMod val="50000"/>
                  </a:schemeClr>
                </a:solidFill>
              </a:rPr>
              <a:t>31-08-2022</a:t>
            </a:r>
          </a:p>
        </p:txBody>
      </p:sp>
      <p:cxnSp>
        <p:nvCxnSpPr>
          <p:cNvPr id="35" name="Gerade Verbindung 7"/>
          <p:cNvCxnSpPr/>
          <p:nvPr/>
        </p:nvCxnSpPr>
        <p:spPr>
          <a:xfrm>
            <a:off x="8230706" y="5353279"/>
            <a:ext cx="0" cy="240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7758607" y="5593396"/>
            <a:ext cx="974431" cy="392415"/>
          </a:xfrm>
          <a:prstGeom prst="rect">
            <a:avLst/>
          </a:prstGeom>
          <a:noFill/>
        </p:spPr>
        <p:txBody>
          <a:bodyPr wrap="square" rtlCol="0">
            <a:spAutoFit/>
          </a:bodyPr>
          <a:lstStyle/>
          <a:p>
            <a:pPr algn="ctr"/>
            <a:r>
              <a:rPr lang="de-DE" sz="975" dirty="0"/>
              <a:t>August</a:t>
            </a:r>
          </a:p>
          <a:p>
            <a:pPr algn="ctr"/>
            <a:r>
              <a:rPr lang="de-DE" sz="975" dirty="0"/>
              <a:t>2022</a:t>
            </a:r>
          </a:p>
        </p:txBody>
      </p:sp>
      <p:sp>
        <p:nvSpPr>
          <p:cNvPr id="34" name="Abgerundetes Rechteck 33"/>
          <p:cNvSpPr/>
          <p:nvPr/>
        </p:nvSpPr>
        <p:spPr>
          <a:xfrm>
            <a:off x="8546256" y="4679754"/>
            <a:ext cx="1403802" cy="2830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37" name="Abgerundetes Rechteck 36"/>
          <p:cNvSpPr/>
          <p:nvPr/>
        </p:nvSpPr>
        <p:spPr>
          <a:xfrm>
            <a:off x="8278205" y="4106965"/>
            <a:ext cx="1403802" cy="2830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40" name="Abgerundetes Rechteck 39"/>
          <p:cNvSpPr/>
          <p:nvPr/>
        </p:nvSpPr>
        <p:spPr>
          <a:xfrm>
            <a:off x="8012818" y="3114854"/>
            <a:ext cx="1274618"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41" name="Abgerundetes Rechteck 40"/>
          <p:cNvSpPr/>
          <p:nvPr/>
        </p:nvSpPr>
        <p:spPr>
          <a:xfrm>
            <a:off x="3693534" y="2624999"/>
            <a:ext cx="1239191" cy="28291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C</a:t>
            </a:r>
            <a:r>
              <a:rPr lang="en-GB" dirty="0" err="1"/>
              <a:t>omplete</a:t>
            </a:r>
            <a:endParaRPr lang="en-GB" dirty="0"/>
          </a:p>
        </p:txBody>
      </p:sp>
      <p:sp>
        <p:nvSpPr>
          <p:cNvPr id="42" name="Abgerundetes Rechteck 39">
            <a:extLst>
              <a:ext uri="{FF2B5EF4-FFF2-40B4-BE49-F238E27FC236}">
                <a16:creationId xmlns:a16="http://schemas.microsoft.com/office/drawing/2014/main" id="{1F45F5FE-CBF2-453C-A900-0BA00112FBEC}"/>
              </a:ext>
            </a:extLst>
          </p:cNvPr>
          <p:cNvSpPr/>
          <p:nvPr/>
        </p:nvSpPr>
        <p:spPr>
          <a:xfrm>
            <a:off x="7610661" y="3628879"/>
            <a:ext cx="1274618" cy="28291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Complete</a:t>
            </a:r>
          </a:p>
        </p:txBody>
      </p:sp>
    </p:spTree>
    <p:extLst>
      <p:ext uri="{BB962C8B-B14F-4D97-AF65-F5344CB8AC3E}">
        <p14:creationId xmlns:p14="http://schemas.microsoft.com/office/powerpoint/2010/main" val="199051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87AE0-ED30-4289-BD9F-F624104B4583}"/>
              </a:ext>
            </a:extLst>
          </p:cNvPr>
          <p:cNvSpPr>
            <a:spLocks noGrp="1"/>
          </p:cNvSpPr>
          <p:nvPr>
            <p:ph type="title"/>
          </p:nvPr>
        </p:nvSpPr>
        <p:spPr>
          <a:xfrm>
            <a:off x="1817696" y="136053"/>
            <a:ext cx="8085221" cy="987140"/>
          </a:xfrm>
        </p:spPr>
        <p:txBody>
          <a:bodyPr>
            <a:normAutofit fontScale="90000"/>
          </a:bodyPr>
          <a:lstStyle/>
          <a:p>
            <a:pPr algn="ctr"/>
            <a:r>
              <a:rPr lang="de-DE" sz="4000" dirty="0"/>
              <a:t>Last </a:t>
            </a:r>
            <a:r>
              <a:rPr lang="de-DE" sz="4000" dirty="0" err="1"/>
              <a:t>steps</a:t>
            </a:r>
            <a:r>
              <a:rPr lang="de-DE" sz="4000" dirty="0"/>
              <a:t> – </a:t>
            </a:r>
            <a:br>
              <a:rPr lang="de-DE" sz="4000" dirty="0"/>
            </a:br>
            <a:r>
              <a:rPr lang="de-DE" sz="4000" dirty="0"/>
              <a:t>Summary IO2</a:t>
            </a:r>
          </a:p>
        </p:txBody>
      </p:sp>
      <p:sp>
        <p:nvSpPr>
          <p:cNvPr id="4" name="Textfeld 3">
            <a:extLst>
              <a:ext uri="{FF2B5EF4-FFF2-40B4-BE49-F238E27FC236}">
                <a16:creationId xmlns:a16="http://schemas.microsoft.com/office/drawing/2014/main" id="{209C1062-BC6A-4F46-89A1-94D7EF0F66CC}"/>
              </a:ext>
            </a:extLst>
          </p:cNvPr>
          <p:cNvSpPr txBox="1"/>
          <p:nvPr/>
        </p:nvSpPr>
        <p:spPr>
          <a:xfrm>
            <a:off x="327855" y="1260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graphicFrame>
        <p:nvGraphicFramePr>
          <p:cNvPr id="3" name="Tabelle 2">
            <a:extLst>
              <a:ext uri="{FF2B5EF4-FFF2-40B4-BE49-F238E27FC236}">
                <a16:creationId xmlns:a16="http://schemas.microsoft.com/office/drawing/2014/main" id="{7136AF17-4D33-48FD-856A-8B8BF51C5DF9}"/>
              </a:ext>
            </a:extLst>
          </p:cNvPr>
          <p:cNvGraphicFramePr>
            <a:graphicFrameLocks noGrp="1"/>
          </p:cNvGraphicFramePr>
          <p:nvPr>
            <p:extLst>
              <p:ext uri="{D42A27DB-BD31-4B8C-83A1-F6EECF244321}">
                <p14:modId xmlns:p14="http://schemas.microsoft.com/office/powerpoint/2010/main" val="2558939160"/>
              </p:ext>
            </p:extLst>
          </p:nvPr>
        </p:nvGraphicFramePr>
        <p:xfrm>
          <a:off x="799887" y="1958138"/>
          <a:ext cx="10592228" cy="3755431"/>
        </p:xfrm>
        <a:graphic>
          <a:graphicData uri="http://schemas.openxmlformats.org/drawingml/2006/table">
            <a:tbl>
              <a:tblPr firstRow="1" firstCol="1" bandRow="1">
                <a:tableStyleId>{7DF18680-E054-41AD-8BC1-D1AEF772440D}</a:tableStyleId>
              </a:tblPr>
              <a:tblGrid>
                <a:gridCol w="4565234">
                  <a:extLst>
                    <a:ext uri="{9D8B030D-6E8A-4147-A177-3AD203B41FA5}">
                      <a16:colId xmlns:a16="http://schemas.microsoft.com/office/drawing/2014/main" val="2189877067"/>
                    </a:ext>
                  </a:extLst>
                </a:gridCol>
                <a:gridCol w="1003781">
                  <a:extLst>
                    <a:ext uri="{9D8B030D-6E8A-4147-A177-3AD203B41FA5}">
                      <a16:colId xmlns:a16="http://schemas.microsoft.com/office/drawing/2014/main" val="228876477"/>
                    </a:ext>
                  </a:extLst>
                </a:gridCol>
                <a:gridCol w="1022439">
                  <a:extLst>
                    <a:ext uri="{9D8B030D-6E8A-4147-A177-3AD203B41FA5}">
                      <a16:colId xmlns:a16="http://schemas.microsoft.com/office/drawing/2014/main" val="844574924"/>
                    </a:ext>
                  </a:extLst>
                </a:gridCol>
                <a:gridCol w="93980">
                  <a:extLst>
                    <a:ext uri="{9D8B030D-6E8A-4147-A177-3AD203B41FA5}">
                      <a16:colId xmlns:a16="http://schemas.microsoft.com/office/drawing/2014/main" val="3321472429"/>
                    </a:ext>
                  </a:extLst>
                </a:gridCol>
                <a:gridCol w="520995">
                  <a:extLst>
                    <a:ext uri="{9D8B030D-6E8A-4147-A177-3AD203B41FA5}">
                      <a16:colId xmlns:a16="http://schemas.microsoft.com/office/drawing/2014/main" val="730977244"/>
                    </a:ext>
                  </a:extLst>
                </a:gridCol>
                <a:gridCol w="712382">
                  <a:extLst>
                    <a:ext uri="{9D8B030D-6E8A-4147-A177-3AD203B41FA5}">
                      <a16:colId xmlns:a16="http://schemas.microsoft.com/office/drawing/2014/main" val="3654109688"/>
                    </a:ext>
                  </a:extLst>
                </a:gridCol>
                <a:gridCol w="515382">
                  <a:extLst>
                    <a:ext uri="{9D8B030D-6E8A-4147-A177-3AD203B41FA5}">
                      <a16:colId xmlns:a16="http://schemas.microsoft.com/office/drawing/2014/main" val="1895512794"/>
                    </a:ext>
                  </a:extLst>
                </a:gridCol>
                <a:gridCol w="807014">
                  <a:extLst>
                    <a:ext uri="{9D8B030D-6E8A-4147-A177-3AD203B41FA5}">
                      <a16:colId xmlns:a16="http://schemas.microsoft.com/office/drawing/2014/main" val="2092935668"/>
                    </a:ext>
                  </a:extLst>
                </a:gridCol>
                <a:gridCol w="759949">
                  <a:extLst>
                    <a:ext uri="{9D8B030D-6E8A-4147-A177-3AD203B41FA5}">
                      <a16:colId xmlns:a16="http://schemas.microsoft.com/office/drawing/2014/main" val="2951673143"/>
                    </a:ext>
                  </a:extLst>
                </a:gridCol>
                <a:gridCol w="591072">
                  <a:extLst>
                    <a:ext uri="{9D8B030D-6E8A-4147-A177-3AD203B41FA5}">
                      <a16:colId xmlns:a16="http://schemas.microsoft.com/office/drawing/2014/main" val="715702813"/>
                    </a:ext>
                  </a:extLst>
                </a:gridCol>
              </a:tblGrid>
              <a:tr h="257273">
                <a:tc gridSpan="10">
                  <a:txBody>
                    <a:bodyPr/>
                    <a:lstStyle/>
                    <a:p>
                      <a:pPr>
                        <a:lnSpc>
                          <a:spcPct val="107000"/>
                        </a:lnSpc>
                        <a:spcAft>
                          <a:spcPts val="0"/>
                        </a:spcAft>
                        <a:tabLst>
                          <a:tab pos="1663700" algn="l"/>
                        </a:tabLst>
                      </a:pPr>
                      <a:r>
                        <a:rPr lang="en-GB" sz="1800" dirty="0">
                          <a:solidFill>
                            <a:srgbClr val="FF0000"/>
                          </a:solidFill>
                          <a:effectLst/>
                        </a:rPr>
                        <a:t>Activity 6: Translation</a:t>
                      </a:r>
                      <a:endPar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42498553"/>
                  </a:ext>
                </a:extLst>
              </a:tr>
              <a:tr h="1603191">
                <a:tc>
                  <a:txBody>
                    <a:bodyPr/>
                    <a:lstStyle/>
                    <a:p>
                      <a:pPr>
                        <a:lnSpc>
                          <a:spcPct val="107000"/>
                        </a:lnSpc>
                        <a:spcAft>
                          <a:spcPts val="0"/>
                        </a:spcAft>
                        <a:tabLst>
                          <a:tab pos="1663700" algn="l"/>
                        </a:tabLst>
                      </a:pPr>
                      <a:r>
                        <a:rPr lang="en-GB" sz="2000" dirty="0">
                          <a:effectLst/>
                        </a:rPr>
                        <a:t>6.1) Translation of text elements that are displayed within the tool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dirty="0">
                          <a:solidFill>
                            <a:srgbClr val="FF0000"/>
                          </a:solidFill>
                          <a:effectLst/>
                        </a:rPr>
                        <a:t>UPB, UPIT, WSEI, UD, UDIMA</a:t>
                      </a:r>
                      <a:endParaRPr lang="en-GB"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tabLst>
                          <a:tab pos="1663700" algn="l"/>
                        </a:tabLst>
                      </a:pPr>
                      <a:r>
                        <a:rPr lang="en-US" sz="1400">
                          <a:solidFill>
                            <a:srgbClr val="FF0000"/>
                          </a:solidFill>
                          <a:effectLst/>
                        </a:rPr>
                        <a:t>Until 30/08/2022</a:t>
                      </a:r>
                      <a:endParaRPr lang="en-GB"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tabLst>
                          <a:tab pos="1663700" algn="l"/>
                        </a:tabLs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a:effectLst/>
                        </a:rPr>
                        <a:t>Not necessary</a:t>
                      </a:r>
                      <a:endParaRPr lang="en-GB"/>
                    </a:p>
                  </a:txBody>
                  <a:tcPr marL="68580" marR="68580" marT="0" marB="0"/>
                </a:tc>
                <a:tc>
                  <a:txBody>
                    <a:bodyPr/>
                    <a:lstStyle/>
                    <a:p>
                      <a:pPr>
                        <a:lnSpc>
                          <a:spcPct val="107000"/>
                        </a:lnSpc>
                        <a:spcAft>
                          <a:spcPts val="0"/>
                        </a:spcAft>
                        <a:tabLst>
                          <a:tab pos="1663700" algn="l"/>
                        </a:tabLs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702961"/>
                  </a:ext>
                </a:extLst>
              </a:tr>
              <a:tr h="795640">
                <a:tc>
                  <a:txBody>
                    <a:bodyPr/>
                    <a:lstStyle/>
                    <a:p>
                      <a:pPr>
                        <a:lnSpc>
                          <a:spcPct val="107000"/>
                        </a:lnSpc>
                        <a:spcAft>
                          <a:spcPts val="0"/>
                        </a:spcAft>
                        <a:tabLst>
                          <a:tab pos="1663700" algn="l"/>
                        </a:tabLst>
                      </a:pPr>
                      <a:r>
                        <a:rPr lang="en-GB" sz="2000">
                          <a:effectLst/>
                        </a:rPr>
                        <a:t>6.2) Integration of translated text elements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GB" sz="1400">
                          <a:solidFill>
                            <a:srgbClr val="FF0000"/>
                          </a:solidFill>
                          <a:effectLst/>
                        </a:rPr>
                        <a:t>IK, UPB</a:t>
                      </a:r>
                      <a:endParaRPr lang="en-GB"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tabLst>
                          <a:tab pos="1663700" algn="l"/>
                        </a:tabLst>
                      </a:pPr>
                      <a:r>
                        <a:rPr lang="en-US" sz="1400" dirty="0">
                          <a:solidFill>
                            <a:srgbClr val="FF0000"/>
                          </a:solidFill>
                          <a:effectLst/>
                        </a:rPr>
                        <a:t>30/08/2022</a:t>
                      </a:r>
                      <a:endParaRPr lang="en-GB"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tabLst>
                          <a:tab pos="1663700" algn="l"/>
                        </a:tabLs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dirty="0">
                          <a:effectLst/>
                        </a:rPr>
                        <a:t> </a:t>
                      </a:r>
                      <a:endParaRPr lang="en-GB" dirty="0"/>
                    </a:p>
                  </a:txBody>
                  <a:tcPr marL="68580" marR="68580" marT="0" marB="0"/>
                </a:tc>
                <a:tc>
                  <a:txBody>
                    <a:bodyPr/>
                    <a:lstStyle/>
                    <a:p>
                      <a:pPr>
                        <a:lnSpc>
                          <a:spcPct val="107000"/>
                        </a:lnSpc>
                        <a:spcAft>
                          <a:spcPts val="0"/>
                        </a:spcAft>
                        <a:tabLst>
                          <a:tab pos="1663700" algn="l"/>
                        </a:tabLst>
                      </a:pPr>
                      <a:r>
                        <a:rPr lang="en-US" sz="1400" dirty="0">
                          <a:effectLst/>
                        </a:rPr>
                        <a:t>Not necessary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Not necessary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Not necessary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Not necessary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2790988"/>
                  </a:ext>
                </a:extLst>
              </a:tr>
              <a:tr h="257273">
                <a:tc gridSpan="10">
                  <a:txBody>
                    <a:bodyPr/>
                    <a:lstStyle/>
                    <a:p>
                      <a:pPr marL="0" algn="l" defTabSz="914400" rtl="0" eaLnBrk="1" latinLnBrk="0" hangingPunct="1">
                        <a:lnSpc>
                          <a:spcPct val="107000"/>
                        </a:lnSpc>
                        <a:spcAft>
                          <a:spcPts val="0"/>
                        </a:spcAft>
                        <a:tabLst>
                          <a:tab pos="1663700" algn="l"/>
                        </a:tabLst>
                      </a:pPr>
                      <a:r>
                        <a:rPr lang="en-GB" sz="1800" b="1" kern="1200" dirty="0">
                          <a:solidFill>
                            <a:srgbClr val="FF0000"/>
                          </a:solidFill>
                          <a:effectLst/>
                          <a:latin typeface="+mn-lt"/>
                          <a:ea typeface="+mn-ea"/>
                          <a:cs typeface="+mn-cs"/>
                        </a:rPr>
                        <a:t>Activity 7: Showcasing the tool</a:t>
                      </a: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39878842"/>
                  </a:ext>
                </a:extLst>
              </a:tr>
              <a:tr h="795640">
                <a:tc>
                  <a:txBody>
                    <a:bodyPr/>
                    <a:lstStyle/>
                    <a:p>
                      <a:pPr>
                        <a:lnSpc>
                          <a:spcPct val="107000"/>
                        </a:lnSpc>
                        <a:spcAft>
                          <a:spcPts val="0"/>
                        </a:spcAft>
                        <a:tabLst>
                          <a:tab pos="1663700" algn="l"/>
                        </a:tabLst>
                      </a:pPr>
                      <a:r>
                        <a:rPr lang="en-GB" sz="2000" dirty="0">
                          <a:effectLst/>
                        </a:rPr>
                        <a:t>7.1) Dissemination of tool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solidFill>
                            <a:srgbClr val="FF0000"/>
                          </a:solidFill>
                          <a:effectLst/>
                        </a:rPr>
                        <a:t>All partners</a:t>
                      </a:r>
                      <a:endParaRPr lang="en-GB"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dirty="0">
                          <a:solidFill>
                            <a:srgbClr val="FF0000"/>
                          </a:solidFill>
                          <a:effectLst/>
                        </a:rPr>
                        <a:t>Until 31/10/2022</a:t>
                      </a:r>
                      <a:endParaRPr lang="en-GB"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tabLst>
                          <a:tab pos="1663700" algn="l"/>
                        </a:tabLs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tabLst>
                          <a:tab pos="1663700" algn="l"/>
                        </a:tabLs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0681751"/>
                  </a:ext>
                </a:extLst>
              </a:tr>
            </a:tbl>
          </a:graphicData>
        </a:graphic>
      </p:graphicFrame>
    </p:spTree>
    <p:extLst>
      <p:ext uri="{BB962C8B-B14F-4D97-AF65-F5344CB8AC3E}">
        <p14:creationId xmlns:p14="http://schemas.microsoft.com/office/powerpoint/2010/main" val="335491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87AE0-ED30-4289-BD9F-F624104B4583}"/>
              </a:ext>
            </a:extLst>
          </p:cNvPr>
          <p:cNvSpPr>
            <a:spLocks noGrp="1"/>
          </p:cNvSpPr>
          <p:nvPr>
            <p:ph type="title"/>
          </p:nvPr>
        </p:nvSpPr>
        <p:spPr>
          <a:xfrm>
            <a:off x="1817696" y="136053"/>
            <a:ext cx="8085221" cy="987140"/>
          </a:xfrm>
        </p:spPr>
        <p:txBody>
          <a:bodyPr>
            <a:normAutofit fontScale="90000"/>
          </a:bodyPr>
          <a:lstStyle/>
          <a:p>
            <a:pPr algn="ctr"/>
            <a:r>
              <a:rPr lang="de-DE" sz="4000" dirty="0"/>
              <a:t>Last </a:t>
            </a:r>
            <a:r>
              <a:rPr lang="de-DE" sz="4000" dirty="0" err="1"/>
              <a:t>steps</a:t>
            </a:r>
            <a:r>
              <a:rPr lang="de-DE" sz="4000" dirty="0"/>
              <a:t> – </a:t>
            </a:r>
            <a:br>
              <a:rPr lang="de-DE" sz="4000" dirty="0"/>
            </a:br>
            <a:r>
              <a:rPr lang="de-DE" sz="4000" dirty="0"/>
              <a:t>Summary IO3</a:t>
            </a:r>
          </a:p>
        </p:txBody>
      </p:sp>
      <p:sp>
        <p:nvSpPr>
          <p:cNvPr id="4" name="Textfeld 3">
            <a:extLst>
              <a:ext uri="{FF2B5EF4-FFF2-40B4-BE49-F238E27FC236}">
                <a16:creationId xmlns:a16="http://schemas.microsoft.com/office/drawing/2014/main" id="{209C1062-BC6A-4F46-89A1-94D7EF0F66CC}"/>
              </a:ext>
            </a:extLst>
          </p:cNvPr>
          <p:cNvSpPr txBox="1"/>
          <p:nvPr/>
        </p:nvSpPr>
        <p:spPr>
          <a:xfrm>
            <a:off x="327855" y="1260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graphicFrame>
        <p:nvGraphicFramePr>
          <p:cNvPr id="3" name="Tabelle 2">
            <a:extLst>
              <a:ext uri="{FF2B5EF4-FFF2-40B4-BE49-F238E27FC236}">
                <a16:creationId xmlns:a16="http://schemas.microsoft.com/office/drawing/2014/main" id="{7136AF17-4D33-48FD-856A-8B8BF51C5DF9}"/>
              </a:ext>
            </a:extLst>
          </p:cNvPr>
          <p:cNvGraphicFramePr>
            <a:graphicFrameLocks noGrp="1"/>
          </p:cNvGraphicFramePr>
          <p:nvPr>
            <p:extLst>
              <p:ext uri="{D42A27DB-BD31-4B8C-83A1-F6EECF244321}">
                <p14:modId xmlns:p14="http://schemas.microsoft.com/office/powerpoint/2010/main" val="707724477"/>
              </p:ext>
            </p:extLst>
          </p:nvPr>
        </p:nvGraphicFramePr>
        <p:xfrm>
          <a:off x="714827" y="2358249"/>
          <a:ext cx="10592228" cy="1532330"/>
        </p:xfrm>
        <a:graphic>
          <a:graphicData uri="http://schemas.openxmlformats.org/drawingml/2006/table">
            <a:tbl>
              <a:tblPr firstRow="1" firstCol="1" bandRow="1">
                <a:tableStyleId>{7DF18680-E054-41AD-8BC1-D1AEF772440D}</a:tableStyleId>
              </a:tblPr>
              <a:tblGrid>
                <a:gridCol w="4565234">
                  <a:extLst>
                    <a:ext uri="{9D8B030D-6E8A-4147-A177-3AD203B41FA5}">
                      <a16:colId xmlns:a16="http://schemas.microsoft.com/office/drawing/2014/main" val="2189877067"/>
                    </a:ext>
                  </a:extLst>
                </a:gridCol>
                <a:gridCol w="6026994">
                  <a:extLst>
                    <a:ext uri="{9D8B030D-6E8A-4147-A177-3AD203B41FA5}">
                      <a16:colId xmlns:a16="http://schemas.microsoft.com/office/drawing/2014/main" val="228876477"/>
                    </a:ext>
                  </a:extLst>
                </a:gridCol>
              </a:tblGrid>
              <a:tr h="219012">
                <a:tc gridSpan="2">
                  <a:txBody>
                    <a:bodyPr/>
                    <a:lstStyle/>
                    <a:p>
                      <a:pPr>
                        <a:lnSpc>
                          <a:spcPct val="107000"/>
                        </a:lnSpc>
                        <a:spcAft>
                          <a:spcPts val="0"/>
                        </a:spcAft>
                        <a:tabLst>
                          <a:tab pos="1663700" algn="l"/>
                        </a:tabLst>
                      </a:pPr>
                      <a:r>
                        <a:rPr lang="en-GB" sz="1800" dirty="0">
                          <a:solidFill>
                            <a:schemeClr val="tx1"/>
                          </a:solidFill>
                          <a:effectLst/>
                        </a:rPr>
                        <a:t>Activity 6: Translation</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1642498553"/>
                  </a:ext>
                </a:extLst>
              </a:tr>
              <a:tr h="1251850">
                <a:tc>
                  <a:txBody>
                    <a:bodyPr/>
                    <a:lstStyle/>
                    <a:p>
                      <a:pPr>
                        <a:lnSpc>
                          <a:spcPct val="107000"/>
                        </a:lnSpc>
                        <a:spcAft>
                          <a:spcPts val="0"/>
                        </a:spcAft>
                        <a:tabLst>
                          <a:tab pos="1663700" algn="l"/>
                        </a:tabLst>
                      </a:pPr>
                      <a:r>
                        <a:rPr lang="en-GB" sz="2000" dirty="0">
                          <a:effectLst/>
                        </a:rPr>
                        <a:t> Translation of Games and Learning Scenarios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663700" algn="l"/>
                        </a:tabLst>
                      </a:pPr>
                      <a:r>
                        <a:rPr lang="en-GB" sz="1800" dirty="0">
                          <a:solidFill>
                            <a:schemeClr val="tx1"/>
                          </a:solidFill>
                          <a:effectLst/>
                        </a:rPr>
                        <a:t>The self-created games should be available in the national language as well as in English</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702961"/>
                  </a:ext>
                </a:extLst>
              </a:tr>
            </a:tbl>
          </a:graphicData>
        </a:graphic>
      </p:graphicFrame>
    </p:spTree>
    <p:extLst>
      <p:ext uri="{BB962C8B-B14F-4D97-AF65-F5344CB8AC3E}">
        <p14:creationId xmlns:p14="http://schemas.microsoft.com/office/powerpoint/2010/main" val="574301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568FA1ED-AECF-4A07-B03C-8BB8F83F30FA}"/>
              </a:ext>
            </a:extLst>
          </p:cNvPr>
          <p:cNvSpPr>
            <a:spLocks noGrp="1"/>
          </p:cNvSpPr>
          <p:nvPr>
            <p:ph type="sldNum" sz="quarter" idx="12"/>
          </p:nvPr>
        </p:nvSpPr>
        <p:spPr/>
        <p:txBody>
          <a:bodyPr/>
          <a:lstStyle/>
          <a:p>
            <a:fld id="{777D26D6-DC7F-46FA-BDB4-D2DE73D6DB2E}" type="slidenum">
              <a:rPr lang="de-DE" smtClean="0"/>
              <a:t>7</a:t>
            </a:fld>
            <a:endParaRPr lang="de-DE"/>
          </a:p>
        </p:txBody>
      </p:sp>
      <p:graphicFrame>
        <p:nvGraphicFramePr>
          <p:cNvPr id="4" name="Tabelle 3">
            <a:extLst>
              <a:ext uri="{FF2B5EF4-FFF2-40B4-BE49-F238E27FC236}">
                <a16:creationId xmlns:a16="http://schemas.microsoft.com/office/drawing/2014/main" id="{FCF796FE-4031-4604-97C4-796F1C9F29D3}"/>
              </a:ext>
            </a:extLst>
          </p:cNvPr>
          <p:cNvGraphicFramePr>
            <a:graphicFrameLocks noGrp="1"/>
          </p:cNvGraphicFramePr>
          <p:nvPr>
            <p:extLst>
              <p:ext uri="{D42A27DB-BD31-4B8C-83A1-F6EECF244321}">
                <p14:modId xmlns:p14="http://schemas.microsoft.com/office/powerpoint/2010/main" val="2408915448"/>
              </p:ext>
            </p:extLst>
          </p:nvPr>
        </p:nvGraphicFramePr>
        <p:xfrm>
          <a:off x="729933" y="1866183"/>
          <a:ext cx="10509568" cy="3162435"/>
        </p:xfrm>
        <a:graphic>
          <a:graphicData uri="http://schemas.openxmlformats.org/drawingml/2006/table">
            <a:tbl>
              <a:tblPr firstRow="1" firstCol="1" bandRow="1">
                <a:tableStyleId>{7DF18680-E054-41AD-8BC1-D1AEF772440D}</a:tableStyleId>
              </a:tblPr>
              <a:tblGrid>
                <a:gridCol w="4529606">
                  <a:extLst>
                    <a:ext uri="{9D8B030D-6E8A-4147-A177-3AD203B41FA5}">
                      <a16:colId xmlns:a16="http://schemas.microsoft.com/office/drawing/2014/main" val="820548484"/>
                    </a:ext>
                  </a:extLst>
                </a:gridCol>
                <a:gridCol w="5979962">
                  <a:extLst>
                    <a:ext uri="{9D8B030D-6E8A-4147-A177-3AD203B41FA5}">
                      <a16:colId xmlns:a16="http://schemas.microsoft.com/office/drawing/2014/main" val="1551651745"/>
                    </a:ext>
                  </a:extLst>
                </a:gridCol>
              </a:tblGrid>
              <a:tr h="221987">
                <a:tc gridSpan="2">
                  <a:txBody>
                    <a:bodyPr/>
                    <a:lstStyle/>
                    <a:p>
                      <a:pPr>
                        <a:lnSpc>
                          <a:spcPct val="107000"/>
                        </a:lnSpc>
                        <a:spcAft>
                          <a:spcPts val="0"/>
                        </a:spcAft>
                        <a:tabLst>
                          <a:tab pos="1663700" algn="l"/>
                        </a:tabLst>
                      </a:pPr>
                      <a:r>
                        <a:rPr lang="en-GB" sz="2000" kern="1200" dirty="0">
                          <a:effectLst/>
                        </a:rPr>
                        <a:t>Activity 1: Didactical handbook for lecturers</a:t>
                      </a:r>
                      <a:endParaRPr lang="en-GB" sz="2000" b="1" kern="1200" dirty="0">
                        <a:solidFill>
                          <a:schemeClr val="lt1"/>
                        </a:solidFill>
                        <a:effectLst/>
                        <a:latin typeface="+mn-lt"/>
                        <a:ea typeface="+mn-ea"/>
                        <a:cs typeface="+mn-cs"/>
                      </a:endParaRPr>
                    </a:p>
                  </a:txBody>
                  <a:tcPr marL="31782" marR="31782" marT="0" marB="0"/>
                </a:tc>
                <a:tc hMerge="1">
                  <a:txBody>
                    <a:bodyPr/>
                    <a:lstStyle/>
                    <a:p>
                      <a:endParaRPr lang="en-GB"/>
                    </a:p>
                  </a:txBody>
                  <a:tcPr/>
                </a:tc>
                <a:extLst>
                  <a:ext uri="{0D108BD9-81ED-4DB2-BD59-A6C34878D82A}">
                    <a16:rowId xmlns:a16="http://schemas.microsoft.com/office/drawing/2014/main" val="407477089"/>
                  </a:ext>
                </a:extLst>
              </a:tr>
              <a:tr h="654845">
                <a:tc>
                  <a:txBody>
                    <a:bodyPr/>
                    <a:lstStyle/>
                    <a:p>
                      <a:pPr>
                        <a:lnSpc>
                          <a:spcPct val="107000"/>
                        </a:lnSpc>
                        <a:spcAft>
                          <a:spcPts val="0"/>
                        </a:spcAft>
                        <a:tabLst>
                          <a:tab pos="1663700" algn="l"/>
                        </a:tabLst>
                      </a:pPr>
                      <a:r>
                        <a:rPr lang="en-GB" sz="2000" kern="1200" dirty="0">
                          <a:effectLst/>
                        </a:rPr>
                        <a:t>Writing the parts of handbook</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GB" sz="2000" kern="1200" dirty="0">
                          <a:effectLst/>
                        </a:rPr>
                        <a:t>All partners</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603755478"/>
                  </a:ext>
                </a:extLst>
              </a:tr>
              <a:tr h="1319526">
                <a:tc>
                  <a:txBody>
                    <a:bodyPr/>
                    <a:lstStyle/>
                    <a:p>
                      <a:pPr>
                        <a:lnSpc>
                          <a:spcPct val="107000"/>
                        </a:lnSpc>
                        <a:spcAft>
                          <a:spcPts val="0"/>
                        </a:spcAft>
                        <a:tabLst>
                          <a:tab pos="1663700" algn="l"/>
                        </a:tabLst>
                      </a:pPr>
                      <a:r>
                        <a:rPr lang="en-GB" sz="2000" kern="1200" dirty="0">
                          <a:effectLst/>
                        </a:rPr>
                        <a:t>Translation of book into national language</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US" sz="2000" kern="1200" dirty="0">
                          <a:effectLst/>
                        </a:rPr>
                        <a:t>All partners</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2424484252"/>
                  </a:ext>
                </a:extLst>
              </a:tr>
              <a:tr h="876406">
                <a:tc>
                  <a:txBody>
                    <a:bodyPr/>
                    <a:lstStyle/>
                    <a:p>
                      <a:pPr>
                        <a:lnSpc>
                          <a:spcPct val="107000"/>
                        </a:lnSpc>
                        <a:spcAft>
                          <a:spcPts val="0"/>
                        </a:spcAft>
                        <a:tabLst>
                          <a:tab pos="1663700" algn="l"/>
                        </a:tabLst>
                      </a:pPr>
                      <a:r>
                        <a:rPr lang="en-GB" sz="2000" kern="1200" dirty="0">
                          <a:effectLst/>
                        </a:rPr>
                        <a:t>Creation of book layout and design</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GB" sz="2000" kern="1200" dirty="0">
                          <a:effectLst/>
                        </a:rPr>
                        <a:t>IK</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1780552870"/>
                  </a:ext>
                </a:extLst>
              </a:tr>
            </a:tbl>
          </a:graphicData>
        </a:graphic>
      </p:graphicFrame>
      <p:sp>
        <p:nvSpPr>
          <p:cNvPr id="5" name="Titel 1">
            <a:extLst>
              <a:ext uri="{FF2B5EF4-FFF2-40B4-BE49-F238E27FC236}">
                <a16:creationId xmlns:a16="http://schemas.microsoft.com/office/drawing/2014/main" id="{AFC0A3CA-73A5-4098-83A7-9424FD82FE20}"/>
              </a:ext>
            </a:extLst>
          </p:cNvPr>
          <p:cNvSpPr txBox="1">
            <a:spLocks/>
          </p:cNvSpPr>
          <p:nvPr/>
        </p:nvSpPr>
        <p:spPr>
          <a:xfrm>
            <a:off x="1817696" y="136053"/>
            <a:ext cx="8085221" cy="9871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a:lstStyle>
          <a:p>
            <a:pPr algn="ctr"/>
            <a:r>
              <a:rPr lang="de-DE" sz="4000" dirty="0"/>
              <a:t>Last </a:t>
            </a:r>
            <a:r>
              <a:rPr lang="de-DE" sz="4000" dirty="0" err="1"/>
              <a:t>steps</a:t>
            </a:r>
            <a:r>
              <a:rPr lang="de-DE" sz="4000" dirty="0"/>
              <a:t> – </a:t>
            </a:r>
            <a:br>
              <a:rPr lang="de-DE" sz="4000" dirty="0"/>
            </a:br>
            <a:r>
              <a:rPr lang="de-DE" sz="4000" dirty="0"/>
              <a:t>Summary IO4</a:t>
            </a:r>
          </a:p>
        </p:txBody>
      </p:sp>
      <p:sp>
        <p:nvSpPr>
          <p:cNvPr id="6" name="Textfeld 5">
            <a:extLst>
              <a:ext uri="{FF2B5EF4-FFF2-40B4-BE49-F238E27FC236}">
                <a16:creationId xmlns:a16="http://schemas.microsoft.com/office/drawing/2014/main" id="{DBDB7C33-2951-4AA3-96D4-4C56A8B9D7F1}"/>
              </a:ext>
            </a:extLst>
          </p:cNvPr>
          <p:cNvSpPr txBox="1"/>
          <p:nvPr/>
        </p:nvSpPr>
        <p:spPr>
          <a:xfrm>
            <a:off x="327855" y="1260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spTree>
    <p:extLst>
      <p:ext uri="{BB962C8B-B14F-4D97-AF65-F5344CB8AC3E}">
        <p14:creationId xmlns:p14="http://schemas.microsoft.com/office/powerpoint/2010/main" val="375372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568FA1ED-AECF-4A07-B03C-8BB8F83F30FA}"/>
              </a:ext>
            </a:extLst>
          </p:cNvPr>
          <p:cNvSpPr>
            <a:spLocks noGrp="1"/>
          </p:cNvSpPr>
          <p:nvPr>
            <p:ph type="sldNum" sz="quarter" idx="12"/>
          </p:nvPr>
        </p:nvSpPr>
        <p:spPr/>
        <p:txBody>
          <a:bodyPr/>
          <a:lstStyle/>
          <a:p>
            <a:fld id="{777D26D6-DC7F-46FA-BDB4-D2DE73D6DB2E}" type="slidenum">
              <a:rPr lang="de-DE" smtClean="0"/>
              <a:t>8</a:t>
            </a:fld>
            <a:endParaRPr lang="de-DE"/>
          </a:p>
        </p:txBody>
      </p:sp>
      <p:graphicFrame>
        <p:nvGraphicFramePr>
          <p:cNvPr id="4" name="Tabelle 3">
            <a:extLst>
              <a:ext uri="{FF2B5EF4-FFF2-40B4-BE49-F238E27FC236}">
                <a16:creationId xmlns:a16="http://schemas.microsoft.com/office/drawing/2014/main" id="{FCF796FE-4031-4604-97C4-796F1C9F29D3}"/>
              </a:ext>
            </a:extLst>
          </p:cNvPr>
          <p:cNvGraphicFramePr>
            <a:graphicFrameLocks noGrp="1"/>
          </p:cNvGraphicFramePr>
          <p:nvPr>
            <p:extLst>
              <p:ext uri="{D42A27DB-BD31-4B8C-83A1-F6EECF244321}">
                <p14:modId xmlns:p14="http://schemas.microsoft.com/office/powerpoint/2010/main" val="2219527505"/>
              </p:ext>
            </p:extLst>
          </p:nvPr>
        </p:nvGraphicFramePr>
        <p:xfrm>
          <a:off x="729933" y="1866183"/>
          <a:ext cx="10509568" cy="3162435"/>
        </p:xfrm>
        <a:graphic>
          <a:graphicData uri="http://schemas.openxmlformats.org/drawingml/2006/table">
            <a:tbl>
              <a:tblPr firstRow="1" firstCol="1" bandRow="1">
                <a:tableStyleId>{7DF18680-E054-41AD-8BC1-D1AEF772440D}</a:tableStyleId>
              </a:tblPr>
              <a:tblGrid>
                <a:gridCol w="4529606">
                  <a:extLst>
                    <a:ext uri="{9D8B030D-6E8A-4147-A177-3AD203B41FA5}">
                      <a16:colId xmlns:a16="http://schemas.microsoft.com/office/drawing/2014/main" val="820548484"/>
                    </a:ext>
                  </a:extLst>
                </a:gridCol>
                <a:gridCol w="5979962">
                  <a:extLst>
                    <a:ext uri="{9D8B030D-6E8A-4147-A177-3AD203B41FA5}">
                      <a16:colId xmlns:a16="http://schemas.microsoft.com/office/drawing/2014/main" val="1551651745"/>
                    </a:ext>
                  </a:extLst>
                </a:gridCol>
              </a:tblGrid>
              <a:tr h="221987">
                <a:tc gridSpan="2">
                  <a:txBody>
                    <a:bodyPr/>
                    <a:lstStyle/>
                    <a:p>
                      <a:pPr>
                        <a:lnSpc>
                          <a:spcPct val="107000"/>
                        </a:lnSpc>
                        <a:spcAft>
                          <a:spcPts val="0"/>
                        </a:spcAft>
                        <a:tabLst>
                          <a:tab pos="1663700" algn="l"/>
                        </a:tabLst>
                      </a:pPr>
                      <a:r>
                        <a:rPr lang="en-GB" sz="2000" kern="1200" dirty="0">
                          <a:effectLst/>
                        </a:rPr>
                        <a:t>Activity 2: Tool handbook for lecturers</a:t>
                      </a:r>
                      <a:endParaRPr lang="en-GB" sz="2000" b="1" kern="1200" dirty="0">
                        <a:solidFill>
                          <a:schemeClr val="lt1"/>
                        </a:solidFill>
                        <a:effectLst/>
                        <a:latin typeface="+mn-lt"/>
                        <a:ea typeface="+mn-ea"/>
                        <a:cs typeface="+mn-cs"/>
                      </a:endParaRPr>
                    </a:p>
                  </a:txBody>
                  <a:tcPr marL="31782" marR="31782" marT="0" marB="0"/>
                </a:tc>
                <a:tc hMerge="1">
                  <a:txBody>
                    <a:bodyPr/>
                    <a:lstStyle/>
                    <a:p>
                      <a:endParaRPr lang="en-GB"/>
                    </a:p>
                  </a:txBody>
                  <a:tcPr/>
                </a:tc>
                <a:extLst>
                  <a:ext uri="{0D108BD9-81ED-4DB2-BD59-A6C34878D82A}">
                    <a16:rowId xmlns:a16="http://schemas.microsoft.com/office/drawing/2014/main" val="407477089"/>
                  </a:ext>
                </a:extLst>
              </a:tr>
              <a:tr h="654845">
                <a:tc>
                  <a:txBody>
                    <a:bodyPr/>
                    <a:lstStyle/>
                    <a:p>
                      <a:pPr>
                        <a:lnSpc>
                          <a:spcPct val="107000"/>
                        </a:lnSpc>
                        <a:spcAft>
                          <a:spcPts val="0"/>
                        </a:spcAft>
                        <a:tabLst>
                          <a:tab pos="1663700" algn="l"/>
                        </a:tabLst>
                      </a:pPr>
                      <a:r>
                        <a:rPr lang="en-GB" sz="2000" kern="1200" dirty="0">
                          <a:effectLst/>
                        </a:rPr>
                        <a:t>Writing the parts of handbook</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GB" sz="2000" kern="1200" dirty="0">
                          <a:effectLst/>
                        </a:rPr>
                        <a:t>All partners</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603755478"/>
                  </a:ext>
                </a:extLst>
              </a:tr>
              <a:tr h="1319526">
                <a:tc>
                  <a:txBody>
                    <a:bodyPr/>
                    <a:lstStyle/>
                    <a:p>
                      <a:pPr>
                        <a:lnSpc>
                          <a:spcPct val="107000"/>
                        </a:lnSpc>
                        <a:spcAft>
                          <a:spcPts val="0"/>
                        </a:spcAft>
                        <a:tabLst>
                          <a:tab pos="1663700" algn="l"/>
                        </a:tabLst>
                      </a:pPr>
                      <a:r>
                        <a:rPr lang="en-GB" sz="2000" kern="1200" dirty="0">
                          <a:effectLst/>
                        </a:rPr>
                        <a:t>Translation of book into national language</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US" sz="2000" kern="1200" dirty="0">
                          <a:effectLst/>
                        </a:rPr>
                        <a:t>All partners</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2424484252"/>
                  </a:ext>
                </a:extLst>
              </a:tr>
              <a:tr h="876406">
                <a:tc>
                  <a:txBody>
                    <a:bodyPr/>
                    <a:lstStyle/>
                    <a:p>
                      <a:pPr>
                        <a:lnSpc>
                          <a:spcPct val="107000"/>
                        </a:lnSpc>
                        <a:spcAft>
                          <a:spcPts val="0"/>
                        </a:spcAft>
                        <a:tabLst>
                          <a:tab pos="1663700" algn="l"/>
                        </a:tabLst>
                      </a:pPr>
                      <a:r>
                        <a:rPr lang="en-GB" sz="2000" kern="1200" dirty="0">
                          <a:effectLst/>
                        </a:rPr>
                        <a:t>Creation of book layout and design</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GB" sz="2000" kern="1200" dirty="0">
                          <a:effectLst/>
                        </a:rPr>
                        <a:t>IK</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1780552870"/>
                  </a:ext>
                </a:extLst>
              </a:tr>
            </a:tbl>
          </a:graphicData>
        </a:graphic>
      </p:graphicFrame>
      <p:sp>
        <p:nvSpPr>
          <p:cNvPr id="5" name="Titel 1">
            <a:extLst>
              <a:ext uri="{FF2B5EF4-FFF2-40B4-BE49-F238E27FC236}">
                <a16:creationId xmlns:a16="http://schemas.microsoft.com/office/drawing/2014/main" id="{AFC0A3CA-73A5-4098-83A7-9424FD82FE20}"/>
              </a:ext>
            </a:extLst>
          </p:cNvPr>
          <p:cNvSpPr txBox="1">
            <a:spLocks/>
          </p:cNvSpPr>
          <p:nvPr/>
        </p:nvSpPr>
        <p:spPr>
          <a:xfrm>
            <a:off x="1817696" y="136053"/>
            <a:ext cx="8085221" cy="9871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a:lstStyle>
          <a:p>
            <a:pPr algn="ctr"/>
            <a:r>
              <a:rPr lang="de-DE" sz="4000" dirty="0"/>
              <a:t>Last </a:t>
            </a:r>
            <a:r>
              <a:rPr lang="de-DE" sz="4000" dirty="0" err="1"/>
              <a:t>steps</a:t>
            </a:r>
            <a:r>
              <a:rPr lang="de-DE" sz="4000" dirty="0"/>
              <a:t> – </a:t>
            </a:r>
            <a:br>
              <a:rPr lang="de-DE" sz="4000" dirty="0"/>
            </a:br>
            <a:r>
              <a:rPr lang="de-DE" sz="4000" dirty="0"/>
              <a:t>Summary IO4</a:t>
            </a:r>
          </a:p>
        </p:txBody>
      </p:sp>
      <p:sp>
        <p:nvSpPr>
          <p:cNvPr id="6" name="Textfeld 5">
            <a:extLst>
              <a:ext uri="{FF2B5EF4-FFF2-40B4-BE49-F238E27FC236}">
                <a16:creationId xmlns:a16="http://schemas.microsoft.com/office/drawing/2014/main" id="{DBDB7C33-2951-4AA3-96D4-4C56A8B9D7F1}"/>
              </a:ext>
            </a:extLst>
          </p:cNvPr>
          <p:cNvSpPr txBox="1"/>
          <p:nvPr/>
        </p:nvSpPr>
        <p:spPr>
          <a:xfrm>
            <a:off x="327855" y="1260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spTree>
    <p:extLst>
      <p:ext uri="{BB962C8B-B14F-4D97-AF65-F5344CB8AC3E}">
        <p14:creationId xmlns:p14="http://schemas.microsoft.com/office/powerpoint/2010/main" val="3445995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568FA1ED-AECF-4A07-B03C-8BB8F83F30FA}"/>
              </a:ext>
            </a:extLst>
          </p:cNvPr>
          <p:cNvSpPr>
            <a:spLocks noGrp="1"/>
          </p:cNvSpPr>
          <p:nvPr>
            <p:ph type="sldNum" sz="quarter" idx="12"/>
          </p:nvPr>
        </p:nvSpPr>
        <p:spPr/>
        <p:txBody>
          <a:bodyPr/>
          <a:lstStyle/>
          <a:p>
            <a:fld id="{777D26D6-DC7F-46FA-BDB4-D2DE73D6DB2E}" type="slidenum">
              <a:rPr lang="de-DE" smtClean="0"/>
              <a:t>9</a:t>
            </a:fld>
            <a:endParaRPr lang="de-DE"/>
          </a:p>
        </p:txBody>
      </p:sp>
      <p:graphicFrame>
        <p:nvGraphicFramePr>
          <p:cNvPr id="4" name="Tabelle 3">
            <a:extLst>
              <a:ext uri="{FF2B5EF4-FFF2-40B4-BE49-F238E27FC236}">
                <a16:creationId xmlns:a16="http://schemas.microsoft.com/office/drawing/2014/main" id="{FCF796FE-4031-4604-97C4-796F1C9F29D3}"/>
              </a:ext>
            </a:extLst>
          </p:cNvPr>
          <p:cNvGraphicFramePr>
            <a:graphicFrameLocks noGrp="1"/>
          </p:cNvGraphicFramePr>
          <p:nvPr>
            <p:extLst>
              <p:ext uri="{D42A27DB-BD31-4B8C-83A1-F6EECF244321}">
                <p14:modId xmlns:p14="http://schemas.microsoft.com/office/powerpoint/2010/main" val="1819538809"/>
              </p:ext>
            </p:extLst>
          </p:nvPr>
        </p:nvGraphicFramePr>
        <p:xfrm>
          <a:off x="729933" y="1866183"/>
          <a:ext cx="10509568" cy="3162435"/>
        </p:xfrm>
        <a:graphic>
          <a:graphicData uri="http://schemas.openxmlformats.org/drawingml/2006/table">
            <a:tbl>
              <a:tblPr firstRow="1" firstCol="1" bandRow="1">
                <a:tableStyleId>{7DF18680-E054-41AD-8BC1-D1AEF772440D}</a:tableStyleId>
              </a:tblPr>
              <a:tblGrid>
                <a:gridCol w="4529606">
                  <a:extLst>
                    <a:ext uri="{9D8B030D-6E8A-4147-A177-3AD203B41FA5}">
                      <a16:colId xmlns:a16="http://schemas.microsoft.com/office/drawing/2014/main" val="820548484"/>
                    </a:ext>
                  </a:extLst>
                </a:gridCol>
                <a:gridCol w="5979962">
                  <a:extLst>
                    <a:ext uri="{9D8B030D-6E8A-4147-A177-3AD203B41FA5}">
                      <a16:colId xmlns:a16="http://schemas.microsoft.com/office/drawing/2014/main" val="1551651745"/>
                    </a:ext>
                  </a:extLst>
                </a:gridCol>
              </a:tblGrid>
              <a:tr h="221987">
                <a:tc gridSpan="2">
                  <a:txBody>
                    <a:bodyPr/>
                    <a:lstStyle/>
                    <a:p>
                      <a:pPr>
                        <a:lnSpc>
                          <a:spcPct val="107000"/>
                        </a:lnSpc>
                        <a:spcAft>
                          <a:spcPts val="0"/>
                        </a:spcAft>
                        <a:tabLst>
                          <a:tab pos="1663700" algn="l"/>
                        </a:tabLst>
                      </a:pPr>
                      <a:r>
                        <a:rPr lang="en-GB" sz="2000" kern="1200" dirty="0">
                          <a:effectLst/>
                        </a:rPr>
                        <a:t>Activity 2: Tool handbook for students</a:t>
                      </a:r>
                      <a:endParaRPr lang="en-GB" sz="2000" b="1" kern="1200" dirty="0">
                        <a:solidFill>
                          <a:schemeClr val="lt1"/>
                        </a:solidFill>
                        <a:effectLst/>
                        <a:latin typeface="+mn-lt"/>
                        <a:ea typeface="+mn-ea"/>
                        <a:cs typeface="+mn-cs"/>
                      </a:endParaRPr>
                    </a:p>
                  </a:txBody>
                  <a:tcPr marL="31782" marR="31782" marT="0" marB="0"/>
                </a:tc>
                <a:tc hMerge="1">
                  <a:txBody>
                    <a:bodyPr/>
                    <a:lstStyle/>
                    <a:p>
                      <a:endParaRPr lang="en-GB"/>
                    </a:p>
                  </a:txBody>
                  <a:tcPr/>
                </a:tc>
                <a:extLst>
                  <a:ext uri="{0D108BD9-81ED-4DB2-BD59-A6C34878D82A}">
                    <a16:rowId xmlns:a16="http://schemas.microsoft.com/office/drawing/2014/main" val="407477089"/>
                  </a:ext>
                </a:extLst>
              </a:tr>
              <a:tr h="654845">
                <a:tc>
                  <a:txBody>
                    <a:bodyPr/>
                    <a:lstStyle/>
                    <a:p>
                      <a:pPr>
                        <a:lnSpc>
                          <a:spcPct val="107000"/>
                        </a:lnSpc>
                        <a:spcAft>
                          <a:spcPts val="0"/>
                        </a:spcAft>
                        <a:tabLst>
                          <a:tab pos="1663700" algn="l"/>
                        </a:tabLst>
                      </a:pPr>
                      <a:r>
                        <a:rPr lang="en-GB" sz="2000" kern="1200" dirty="0">
                          <a:effectLst/>
                        </a:rPr>
                        <a:t>Writing the parts of handbook</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GB" sz="2000" kern="1200" dirty="0">
                          <a:effectLst/>
                        </a:rPr>
                        <a:t>All partners</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603755478"/>
                  </a:ext>
                </a:extLst>
              </a:tr>
              <a:tr h="1319526">
                <a:tc>
                  <a:txBody>
                    <a:bodyPr/>
                    <a:lstStyle/>
                    <a:p>
                      <a:pPr>
                        <a:lnSpc>
                          <a:spcPct val="107000"/>
                        </a:lnSpc>
                        <a:spcAft>
                          <a:spcPts val="0"/>
                        </a:spcAft>
                        <a:tabLst>
                          <a:tab pos="1663700" algn="l"/>
                        </a:tabLst>
                      </a:pPr>
                      <a:r>
                        <a:rPr lang="en-GB" sz="2000" kern="1200" dirty="0">
                          <a:effectLst/>
                        </a:rPr>
                        <a:t>Translation of book into national language</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US" sz="2000" kern="1200" dirty="0">
                          <a:effectLst/>
                        </a:rPr>
                        <a:t>All partners</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2424484252"/>
                  </a:ext>
                </a:extLst>
              </a:tr>
              <a:tr h="876406">
                <a:tc>
                  <a:txBody>
                    <a:bodyPr/>
                    <a:lstStyle/>
                    <a:p>
                      <a:pPr>
                        <a:lnSpc>
                          <a:spcPct val="107000"/>
                        </a:lnSpc>
                        <a:spcAft>
                          <a:spcPts val="0"/>
                        </a:spcAft>
                        <a:tabLst>
                          <a:tab pos="1663700" algn="l"/>
                        </a:tabLst>
                      </a:pPr>
                      <a:r>
                        <a:rPr lang="en-GB" sz="2000" kern="1200" dirty="0">
                          <a:effectLst/>
                        </a:rPr>
                        <a:t>Creation of book layout and design</a:t>
                      </a:r>
                      <a:endParaRPr lang="en-GB" sz="2000" b="1" kern="1200" dirty="0">
                        <a:solidFill>
                          <a:schemeClr val="lt1"/>
                        </a:solidFill>
                        <a:effectLst/>
                        <a:latin typeface="+mn-lt"/>
                        <a:ea typeface="+mn-ea"/>
                        <a:cs typeface="+mn-cs"/>
                      </a:endParaRPr>
                    </a:p>
                  </a:txBody>
                  <a:tcPr marL="31782" marR="31782" marT="0" marB="0"/>
                </a:tc>
                <a:tc>
                  <a:txBody>
                    <a:bodyPr/>
                    <a:lstStyle/>
                    <a:p>
                      <a:pPr>
                        <a:lnSpc>
                          <a:spcPct val="107000"/>
                        </a:lnSpc>
                        <a:spcAft>
                          <a:spcPts val="0"/>
                        </a:spcAft>
                        <a:tabLst>
                          <a:tab pos="1663700" algn="l"/>
                        </a:tabLst>
                      </a:pPr>
                      <a:r>
                        <a:rPr lang="en-GB" sz="2000" kern="1200" dirty="0">
                          <a:effectLst/>
                        </a:rPr>
                        <a:t>IK</a:t>
                      </a:r>
                      <a:endParaRPr lang="en-GB" sz="2000" b="1" kern="1200" dirty="0">
                        <a:solidFill>
                          <a:schemeClr val="lt1"/>
                        </a:solidFill>
                        <a:effectLst/>
                        <a:latin typeface="+mn-lt"/>
                        <a:ea typeface="+mn-ea"/>
                        <a:cs typeface="+mn-cs"/>
                      </a:endParaRPr>
                    </a:p>
                  </a:txBody>
                  <a:tcPr marL="31782" marR="31782" marT="0" marB="0"/>
                </a:tc>
                <a:extLst>
                  <a:ext uri="{0D108BD9-81ED-4DB2-BD59-A6C34878D82A}">
                    <a16:rowId xmlns:a16="http://schemas.microsoft.com/office/drawing/2014/main" val="1780552870"/>
                  </a:ext>
                </a:extLst>
              </a:tr>
            </a:tbl>
          </a:graphicData>
        </a:graphic>
      </p:graphicFrame>
      <p:sp>
        <p:nvSpPr>
          <p:cNvPr id="5" name="Titel 1">
            <a:extLst>
              <a:ext uri="{FF2B5EF4-FFF2-40B4-BE49-F238E27FC236}">
                <a16:creationId xmlns:a16="http://schemas.microsoft.com/office/drawing/2014/main" id="{AFC0A3CA-73A5-4098-83A7-9424FD82FE20}"/>
              </a:ext>
            </a:extLst>
          </p:cNvPr>
          <p:cNvSpPr txBox="1">
            <a:spLocks/>
          </p:cNvSpPr>
          <p:nvPr/>
        </p:nvSpPr>
        <p:spPr>
          <a:xfrm>
            <a:off x="1817696" y="136053"/>
            <a:ext cx="8085221" cy="9871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a:lstStyle>
          <a:p>
            <a:pPr algn="ctr"/>
            <a:r>
              <a:rPr lang="de-DE" sz="4000" dirty="0"/>
              <a:t>Last </a:t>
            </a:r>
            <a:r>
              <a:rPr lang="de-DE" sz="4000" dirty="0" err="1"/>
              <a:t>steps</a:t>
            </a:r>
            <a:r>
              <a:rPr lang="de-DE" sz="4000" dirty="0"/>
              <a:t> – </a:t>
            </a:r>
            <a:br>
              <a:rPr lang="de-DE" sz="4000" dirty="0"/>
            </a:br>
            <a:r>
              <a:rPr lang="de-DE" sz="4000" dirty="0"/>
              <a:t>Summary IO4</a:t>
            </a:r>
          </a:p>
        </p:txBody>
      </p:sp>
      <p:sp>
        <p:nvSpPr>
          <p:cNvPr id="6" name="Textfeld 5">
            <a:extLst>
              <a:ext uri="{FF2B5EF4-FFF2-40B4-BE49-F238E27FC236}">
                <a16:creationId xmlns:a16="http://schemas.microsoft.com/office/drawing/2014/main" id="{DBDB7C33-2951-4AA3-96D4-4C56A8B9D7F1}"/>
              </a:ext>
            </a:extLst>
          </p:cNvPr>
          <p:cNvSpPr txBox="1"/>
          <p:nvPr/>
        </p:nvSpPr>
        <p:spPr>
          <a:xfrm>
            <a:off x="327855" y="1260630"/>
            <a:ext cx="11696087" cy="400110"/>
          </a:xfrm>
          <a:prstGeom prst="rect">
            <a:avLst/>
          </a:prstGeom>
          <a:noFill/>
          <a:ln w="38100">
            <a:solidFill>
              <a:srgbClr val="A3CCE1"/>
            </a:solidFill>
          </a:ln>
        </p:spPr>
        <p:txBody>
          <a:bodyPr wrap="none" rtlCol="0">
            <a:spAutoFit/>
          </a:bodyPr>
          <a:lstStyle/>
          <a:p>
            <a:r>
              <a:rPr lang="de-DE" sz="2000" b="1" dirty="0" err="1">
                <a:solidFill>
                  <a:srgbClr val="FF0000"/>
                </a:solidFill>
              </a:rPr>
              <a:t>Please</a:t>
            </a:r>
            <a:r>
              <a:rPr lang="de-DE" sz="2000" b="1" dirty="0">
                <a:solidFill>
                  <a:srgbClr val="FF0000"/>
                </a:solidFill>
              </a:rPr>
              <a:t> </a:t>
            </a:r>
            <a:r>
              <a:rPr lang="de-DE" sz="2000" b="1" dirty="0" err="1">
                <a:solidFill>
                  <a:srgbClr val="FF0000"/>
                </a:solidFill>
              </a:rPr>
              <a:t>have</a:t>
            </a:r>
            <a:r>
              <a:rPr lang="de-DE" sz="2000" b="1" dirty="0">
                <a:solidFill>
                  <a:srgbClr val="FF0000"/>
                </a:solidFill>
              </a:rPr>
              <a:t> a </a:t>
            </a:r>
            <a:r>
              <a:rPr lang="de-DE" sz="2000" b="1" dirty="0" err="1">
                <a:solidFill>
                  <a:srgbClr val="FF0000"/>
                </a:solidFill>
              </a:rPr>
              <a:t>closer</a:t>
            </a:r>
            <a:r>
              <a:rPr lang="de-DE" sz="2000" b="1" dirty="0">
                <a:solidFill>
                  <a:srgbClr val="FF0000"/>
                </a:solidFill>
              </a:rPr>
              <a:t> </a:t>
            </a:r>
            <a:r>
              <a:rPr lang="de-DE" sz="2000" b="1" dirty="0" err="1">
                <a:solidFill>
                  <a:srgbClr val="FF0000"/>
                </a:solidFill>
              </a:rPr>
              <a:t>look</a:t>
            </a:r>
            <a:r>
              <a:rPr lang="de-DE" sz="2000" b="1" dirty="0">
                <a:solidFill>
                  <a:srgbClr val="FF0000"/>
                </a:solidFill>
              </a:rPr>
              <a:t> </a:t>
            </a:r>
            <a:r>
              <a:rPr lang="de-DE" sz="2000" b="1" dirty="0" err="1">
                <a:solidFill>
                  <a:srgbClr val="FF0000"/>
                </a:solidFill>
              </a:rPr>
              <a:t>into</a:t>
            </a:r>
            <a:r>
              <a:rPr lang="de-DE" sz="2000" b="1" dirty="0">
                <a:solidFill>
                  <a:srgbClr val="FF0000"/>
                </a:solidFill>
              </a:rPr>
              <a:t> </a:t>
            </a:r>
            <a:r>
              <a:rPr lang="de-DE" sz="2000" b="1" dirty="0" err="1">
                <a:solidFill>
                  <a:srgbClr val="FF0000"/>
                </a:solidFill>
              </a:rPr>
              <a:t>the</a:t>
            </a:r>
            <a:r>
              <a:rPr lang="de-DE" sz="2000" b="1" dirty="0">
                <a:solidFill>
                  <a:srgbClr val="FF0000"/>
                </a:solidFill>
              </a:rPr>
              <a:t> </a:t>
            </a:r>
            <a:r>
              <a:rPr lang="de-DE" sz="2000" b="1" dirty="0" err="1">
                <a:solidFill>
                  <a:srgbClr val="FF0000"/>
                </a:solidFill>
              </a:rPr>
              <a:t>workplan</a:t>
            </a:r>
            <a:r>
              <a:rPr lang="de-DE" sz="2000" b="1" dirty="0">
                <a:solidFill>
                  <a:srgbClr val="FF0000"/>
                </a:solidFill>
              </a:rPr>
              <a:t> </a:t>
            </a:r>
            <a:r>
              <a:rPr lang="de-DE" sz="2000" b="1" dirty="0" err="1">
                <a:solidFill>
                  <a:srgbClr val="FF0000"/>
                </a:solidFill>
              </a:rPr>
              <a:t>to</a:t>
            </a:r>
            <a:r>
              <a:rPr lang="de-DE" sz="2000" b="1" dirty="0">
                <a:solidFill>
                  <a:srgbClr val="FF0000"/>
                </a:solidFill>
              </a:rPr>
              <a:t> </a:t>
            </a:r>
            <a:r>
              <a:rPr lang="de-DE" sz="2000" b="1" dirty="0" err="1">
                <a:solidFill>
                  <a:srgbClr val="FF0000"/>
                </a:solidFill>
              </a:rPr>
              <a:t>get</a:t>
            </a:r>
            <a:r>
              <a:rPr lang="de-DE" sz="2000" b="1" dirty="0">
                <a:solidFill>
                  <a:srgbClr val="FF0000"/>
                </a:solidFill>
              </a:rPr>
              <a:t> </a:t>
            </a:r>
            <a:r>
              <a:rPr lang="de-DE" sz="2000" b="1" dirty="0" err="1">
                <a:solidFill>
                  <a:srgbClr val="FF0000"/>
                </a:solidFill>
              </a:rPr>
              <a:t>further</a:t>
            </a:r>
            <a:r>
              <a:rPr lang="de-DE" sz="2000" b="1" dirty="0">
                <a:solidFill>
                  <a:srgbClr val="FF0000"/>
                </a:solidFill>
              </a:rPr>
              <a:t> </a:t>
            </a:r>
            <a:r>
              <a:rPr lang="de-DE" sz="2000" b="1" dirty="0" err="1">
                <a:solidFill>
                  <a:srgbClr val="FF0000"/>
                </a:solidFill>
              </a:rPr>
              <a:t>details</a:t>
            </a:r>
            <a:r>
              <a:rPr lang="de-DE" sz="2000" b="1" dirty="0">
                <a:solidFill>
                  <a:srgbClr val="FF0000"/>
                </a:solidFill>
              </a:rPr>
              <a:t> </a:t>
            </a:r>
            <a:r>
              <a:rPr lang="de-DE" sz="2000" b="1" dirty="0" err="1">
                <a:solidFill>
                  <a:srgbClr val="FF0000"/>
                </a:solidFill>
              </a:rPr>
              <a:t>for</a:t>
            </a:r>
            <a:r>
              <a:rPr lang="de-DE" sz="2000" b="1" dirty="0">
                <a:solidFill>
                  <a:srgbClr val="FF0000"/>
                </a:solidFill>
              </a:rPr>
              <a:t> </a:t>
            </a:r>
            <a:r>
              <a:rPr lang="de-DE" sz="2000" b="1" dirty="0" err="1">
                <a:solidFill>
                  <a:srgbClr val="FF0000"/>
                </a:solidFill>
              </a:rPr>
              <a:t>next</a:t>
            </a:r>
            <a:r>
              <a:rPr lang="de-DE" sz="2000" b="1" dirty="0">
                <a:solidFill>
                  <a:srgbClr val="FF0000"/>
                </a:solidFill>
              </a:rPr>
              <a:t> </a:t>
            </a:r>
            <a:r>
              <a:rPr lang="de-DE" sz="2000" b="1" dirty="0" err="1">
                <a:solidFill>
                  <a:srgbClr val="FF0000"/>
                </a:solidFill>
              </a:rPr>
              <a:t>project</a:t>
            </a:r>
            <a:r>
              <a:rPr lang="de-DE" sz="2000" b="1" dirty="0">
                <a:solidFill>
                  <a:srgbClr val="FF0000"/>
                </a:solidFill>
              </a:rPr>
              <a:t> </a:t>
            </a:r>
            <a:r>
              <a:rPr lang="de-DE" sz="2000" b="1" dirty="0" err="1">
                <a:solidFill>
                  <a:srgbClr val="FF0000"/>
                </a:solidFill>
              </a:rPr>
              <a:t>activities</a:t>
            </a:r>
            <a:r>
              <a:rPr lang="de-DE" sz="2000" b="1" dirty="0">
                <a:solidFill>
                  <a:srgbClr val="FF0000"/>
                </a:solidFill>
              </a:rPr>
              <a:t> and </a:t>
            </a:r>
            <a:r>
              <a:rPr lang="de-DE" sz="2000" b="1" dirty="0" err="1">
                <a:solidFill>
                  <a:srgbClr val="FF0000"/>
                </a:solidFill>
              </a:rPr>
              <a:t>its</a:t>
            </a:r>
            <a:r>
              <a:rPr lang="de-DE" sz="2000" b="1" dirty="0">
                <a:solidFill>
                  <a:srgbClr val="FF0000"/>
                </a:solidFill>
              </a:rPr>
              <a:t> </a:t>
            </a:r>
            <a:r>
              <a:rPr lang="de-DE" sz="2000" b="1" dirty="0" err="1">
                <a:solidFill>
                  <a:srgbClr val="FF0000"/>
                </a:solidFill>
              </a:rPr>
              <a:t>deadlines</a:t>
            </a:r>
            <a:r>
              <a:rPr lang="de-DE" sz="2000" b="1" dirty="0">
                <a:solidFill>
                  <a:srgbClr val="FF0000"/>
                </a:solidFill>
              </a:rPr>
              <a:t>!</a:t>
            </a:r>
          </a:p>
        </p:txBody>
      </p:sp>
    </p:spTree>
    <p:extLst>
      <p:ext uri="{BB962C8B-B14F-4D97-AF65-F5344CB8AC3E}">
        <p14:creationId xmlns:p14="http://schemas.microsoft.com/office/powerpoint/2010/main" val="10204778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1021</Words>
  <Application>Microsoft Office PowerPoint</Application>
  <PresentationFormat>Breitbild</PresentationFormat>
  <Paragraphs>227</Paragraphs>
  <Slides>14</Slides>
  <Notes>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Arial</vt:lpstr>
      <vt:lpstr>Bahnschrift</vt:lpstr>
      <vt:lpstr>Calibri</vt:lpstr>
      <vt:lpstr>Calibri Light</vt:lpstr>
      <vt:lpstr>Times New Roman</vt:lpstr>
      <vt:lpstr>Wingdings 3</vt:lpstr>
      <vt:lpstr>Office</vt:lpstr>
      <vt:lpstr>IDEAL-Game  Final Meeting 28th- 30th of November 2022, Germany; Paderborn</vt:lpstr>
      <vt:lpstr>PowerPoint-Präsentation</vt:lpstr>
      <vt:lpstr>Overview – Intellectual Outputs</vt:lpstr>
      <vt:lpstr>Project timeline - IOs</vt:lpstr>
      <vt:lpstr>Last steps –  Summary IO2</vt:lpstr>
      <vt:lpstr>Last steps –  Summary IO3</vt:lpstr>
      <vt:lpstr>PowerPoint-Präsentation</vt:lpstr>
      <vt:lpstr>PowerPoint-Präsentation</vt:lpstr>
      <vt:lpstr>PowerPoint-Präsentation</vt:lpstr>
      <vt:lpstr>PowerPoint-Präsentation</vt:lpstr>
      <vt:lpstr>Last steps - Summary</vt:lpstr>
      <vt:lpstr>Dissemination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Sebastian Koppius</cp:lastModifiedBy>
  <cp:revision>170</cp:revision>
  <dcterms:created xsi:type="dcterms:W3CDTF">2019-04-24T06:36:27Z</dcterms:created>
  <dcterms:modified xsi:type="dcterms:W3CDTF">2022-11-25T14:37:06Z</dcterms:modified>
</cp:coreProperties>
</file>